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Override PartName="/customXml/itemProps2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 id="2147483666" r:id="rId3"/>
  </p:sldMasterIdLst>
  <p:notesMasterIdLst>
    <p:notesMasterId r:id="rId5"/>
  </p:notesMasterIdLst>
  <p:handoutMasterIdLst>
    <p:handoutMasterId r:id="rId28"/>
  </p:handoutMasterIdLst>
  <p:sldIdLst>
    <p:sldId id="256" r:id="rId4"/>
    <p:sldId id="356" r:id="rId6"/>
    <p:sldId id="423" r:id="rId7"/>
    <p:sldId id="843" r:id="rId8"/>
    <p:sldId id="497" r:id="rId9"/>
    <p:sldId id="261" r:id="rId10"/>
    <p:sldId id="492" r:id="rId11"/>
    <p:sldId id="779" r:id="rId12"/>
    <p:sldId id="493" r:id="rId13"/>
    <p:sldId id="780" r:id="rId14"/>
    <p:sldId id="272" r:id="rId15"/>
    <p:sldId id="806" r:id="rId16"/>
    <p:sldId id="807" r:id="rId17"/>
    <p:sldId id="833" r:id="rId18"/>
    <p:sldId id="808" r:id="rId19"/>
    <p:sldId id="835" r:id="rId20"/>
    <p:sldId id="782" r:id="rId21"/>
    <p:sldId id="836" r:id="rId22"/>
    <p:sldId id="837" r:id="rId23"/>
    <p:sldId id="838" r:id="rId24"/>
    <p:sldId id="819" r:id="rId25"/>
    <p:sldId id="263" r:id="rId26"/>
    <p:sldId id="511" r:id="rId27"/>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3" userDrawn="1">
          <p15:clr>
            <a:srgbClr val="A4A3A4"/>
          </p15:clr>
        </p15:guide>
        <p15:guide id="2" pos="6676" userDrawn="1">
          <p15:clr>
            <a:srgbClr val="A4A3A4"/>
          </p15:clr>
        </p15:guide>
        <p15:guide id="3" orient="horz" pos="2852" userDrawn="1">
          <p15:clr>
            <a:srgbClr val="A4A3A4"/>
          </p15:clr>
        </p15:guide>
        <p15:guide id="5" orient="horz" pos="3827" userDrawn="1">
          <p15:clr>
            <a:srgbClr val="A4A3A4"/>
          </p15:clr>
        </p15:guide>
        <p15:guide id="6" orient="horz" pos="3696" userDrawn="1">
          <p15:clr>
            <a:srgbClr val="A4A3A4"/>
          </p15:clr>
        </p15:guide>
        <p15:guide id="8" pos="3957" userDrawn="1">
          <p15:clr>
            <a:srgbClr val="A4A3A4"/>
          </p15:clr>
        </p15:guide>
        <p15:guide id="10" orient="horz" pos="1118" userDrawn="1">
          <p15:clr>
            <a:srgbClr val="A4A3A4"/>
          </p15:clr>
        </p15:guide>
        <p15:guide id="11" pos="564" userDrawn="1">
          <p15:clr>
            <a:srgbClr val="A4A3A4"/>
          </p15:clr>
        </p15:guide>
        <p15:guide id="12" pos="6251" userDrawn="1">
          <p15:clr>
            <a:srgbClr val="A4A3A4"/>
          </p15:clr>
        </p15:guide>
        <p15:guide id="13" pos="3307" userDrawn="1">
          <p15:clr>
            <a:srgbClr val="A4A3A4"/>
          </p15:clr>
        </p15:guide>
        <p15:guide id="14" orient="horz" pos="2735" userDrawn="1">
          <p15:clr>
            <a:srgbClr val="A4A3A4"/>
          </p15:clr>
        </p15:guide>
        <p15:guide id="15" pos="4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8A3B"/>
    <a:srgbClr val="3494BA"/>
    <a:srgbClr val="9ACA5B"/>
    <a:srgbClr val="DEF0F2"/>
    <a:srgbClr val="1D5B99"/>
    <a:srgbClr val="FFFFFF"/>
    <a:srgbClr val="0099FF"/>
    <a:srgbClr val="CFFFFF"/>
    <a:srgbClr val="D8E4F3"/>
    <a:srgbClr val="004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7427" autoAdjust="0"/>
  </p:normalViewPr>
  <p:slideViewPr>
    <p:cSldViewPr snapToGrid="0" showGuides="1">
      <p:cViewPr varScale="1">
        <p:scale>
          <a:sx n="157" d="100"/>
          <a:sy n="157" d="100"/>
        </p:scale>
        <p:origin x="450" y="180"/>
      </p:cViewPr>
      <p:guideLst>
        <p:guide pos="563"/>
        <p:guide pos="6676"/>
        <p:guide orient="horz" pos="2852"/>
        <p:guide orient="horz" pos="3827"/>
        <p:guide orient="horz" pos="3696"/>
        <p:guide pos="3957"/>
        <p:guide orient="horz" pos="1118"/>
        <p:guide pos="564"/>
        <p:guide pos="6251"/>
        <p:guide pos="3307"/>
        <p:guide orient="horz" pos="2735"/>
        <p:guide pos="4360"/>
      </p:guideLst>
    </p:cSldViewPr>
  </p:slideViewPr>
  <p:notesTextViewPr>
    <p:cViewPr>
      <p:scale>
        <a:sx n="1" d="1"/>
        <a:sy n="1" d="1"/>
      </p:scale>
      <p:origin x="0" y="0"/>
    </p:cViewPr>
  </p:notesTextViewPr>
  <p:sorterViewPr>
    <p:cViewPr>
      <p:scale>
        <a:sx n="66" d="100"/>
        <a:sy n="66" d="100"/>
      </p:scale>
      <p:origin x="0" y="-10014"/>
    </p:cViewPr>
  </p:sorterViewPr>
  <p:notesViewPr>
    <p:cSldViewPr snapToGrid="0">
      <p:cViewPr varScale="1">
        <p:scale>
          <a:sx n="65" d="100"/>
          <a:sy n="65" d="100"/>
        </p:scale>
        <p:origin x="3354"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30.xml"/><Relationship Id="rId33" Type="http://schemas.openxmlformats.org/officeDocument/2006/relationships/customXml" Target="../customXml/item1.xml"/><Relationship Id="rId32" Type="http://schemas.openxmlformats.org/officeDocument/2006/relationships/customXmlProps" Target="../customXml/itemProps29.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10D0C7-7F75-48C3-8F2C-DEEEE113ADC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D3A4EA-96FA-4621-B390-257286540B0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BE601-A7EB-47FD-8DC5-0004EC62FB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D26BA-F802-41A4-A9FA-072BECFC36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各位尊敬的评委老师你们好，我的毕业设计研究题目是</a:t>
            </a:r>
            <a:r>
              <a:rPr lang="zh-CN" altLang="en-US" dirty="0">
                <a:solidFill>
                  <a:srgbClr val="00468E"/>
                </a:solidFill>
                <a:sym typeface="Arial" panose="020B0604020202090204" pitchFamily="34" charset="0"/>
              </a:rPr>
              <a:t>华能阳江雷平海上风电场储能运行方案设计，我是答辩人陈天淼，指导老师是杨</a:t>
            </a:r>
            <a:r>
              <a:rPr lang="zh-CN" altLang="en-US" dirty="0">
                <a:solidFill>
                  <a:srgbClr val="00468E"/>
                </a:solidFill>
                <a:sym typeface="Arial" panose="020B0604020202090204" pitchFamily="34" charset="0"/>
              </a:rPr>
              <a:t>苹老师。</a:t>
            </a:r>
            <a:endParaRPr lang="zh-CN" altLang="en-US" dirty="0">
              <a:solidFill>
                <a:srgbClr val="00468E"/>
              </a:solidFill>
              <a:sym typeface="Arial" panose="020B060402020209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t>首先关于风储结构：风力发电机</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通过</a:t>
            </a:r>
            <a:r>
              <a:rPr lang="en-US" altLang="zh-CN" kern="0" noProof="0" dirty="0">
                <a:ln>
                  <a:noFill/>
                </a:ln>
                <a:effectLst/>
                <a:uLnTx/>
                <a:uFillTx/>
                <a:latin typeface="微软雅黑" panose="020B0503020204020204" pitchFamily="34" charset="-122"/>
                <a:ea typeface="微软雅黑" panose="020B0503020204020204" pitchFamily="34" charset="-122"/>
                <a:sym typeface="+mn-ea"/>
              </a:rPr>
              <a:t>MPPT</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控制达到最大出力，同时也应用超速控制、桨距角控制等平抑短时间的功率波动，本文假设偏航系统不参与波动平抑，这是第一次功率波动的平抑；</a:t>
            </a:r>
            <a:r>
              <a:rPr lang="zh-CN" altLang="en-US" dirty="0"/>
              <a:t>储能采用集中式的方法接入到电网，有利于运维和降低改造成本，在功率向上波动时充电，反之放电，这是第二次功率波动的平抑，本文的研究重点是通过储能进行功率波动平抑。由于储能的接入方式为集中式</a:t>
            </a:r>
            <a:r>
              <a:rPr lang="zh-CN" altLang="en-US" dirty="0"/>
              <a:t>接入，所以储能效率带来的电量</a:t>
            </a:r>
            <a:r>
              <a:rPr lang="zh-CN" altLang="en-US" dirty="0"/>
              <a:t>损失问题</a:t>
            </a:r>
            <a:r>
              <a:rPr lang="zh-CN" altLang="en-US" dirty="0"/>
              <a:t>不可忽视。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本文假设：</a:t>
            </a:r>
            <a:r>
              <a:rPr lang="en-US" altLang="zh-CN" dirty="0">
                <a:sym typeface="+mn-ea"/>
              </a:rPr>
              <a:t>xxx</a:t>
            </a:r>
            <a:r>
              <a:rPr lang="zh-CN" altLang="en-US" dirty="0">
                <a:sym typeface="+mn-ea"/>
              </a:rPr>
              <a:t>，</a:t>
            </a:r>
            <a:r>
              <a:rPr lang="zh-CN" altLang="en-US" dirty="0"/>
              <a:t>左图是风力发电机的数学模型，包含了风力涡轮机、发电机和电力电子变换器。单个风力机的建模是为了对整风场进行建模，同时对整风电场进行功率波动原因研究。风力涡轮机的机械功率输出可以用公式表达，公式被内置在绿色的风力涡轮机模块中，在发电机和电力电子变换器中，分别采用了永磁同步发电机和</a:t>
            </a:r>
            <a:r>
              <a:rPr lang="en-US" altLang="zh-CN" dirty="0"/>
              <a:t>PWM </a:t>
            </a:r>
            <a:r>
              <a:rPr lang="zh-CN" altLang="en-US" dirty="0"/>
              <a:t>变流器。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风力涡轮机的机械系统中，嵌入了桨距角数学模型，控制系统采用了常用的桨距角控制，其中使用经验函数拟合的功率系数。控制桨距角，也就控制了功率系数，从而调整了输入的机械转距。详细的风力涡轮机模型构建，有利于研究第一次功率波动平抑在控制层面的细节，同时</a:t>
            </a:r>
            <a:r>
              <a:rPr lang="zh-CN" altLang="en-US" dirty="0"/>
              <a:t>也有利于在数据缺失时生成数据，有利于构建具有普适性的测算</a:t>
            </a:r>
            <a:r>
              <a:rPr lang="en-US" altLang="zh-CN" dirty="0"/>
              <a:t>-</a:t>
            </a:r>
            <a:r>
              <a:rPr lang="zh-CN" altLang="en-US" dirty="0"/>
              <a:t>配置</a:t>
            </a:r>
            <a:r>
              <a:rPr lang="en-US" altLang="zh-CN" dirty="0"/>
              <a:t>-</a:t>
            </a:r>
            <a:r>
              <a:rPr lang="zh-CN" altLang="en-US" dirty="0"/>
              <a:t>运行方案。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储能数学模型包含了储能状态转移方程和储能的能量、功率约束。储能的状态转移方程用荷电状态</a:t>
            </a:r>
            <a:r>
              <a:rPr lang="en-US" altLang="zh-CN" dirty="0"/>
              <a:t> SOC</a:t>
            </a:r>
            <a:r>
              <a:rPr lang="zh-CN" altLang="en-US" dirty="0"/>
              <a:t>表示，当储能的荷电状态不足以按照最大功率发出功率时，则按照荷电状态现有的最多能量动作，另外约束储能的贺电状态在最大</a:t>
            </a:r>
            <a:r>
              <a:rPr lang="en-US" altLang="zh-CN" dirty="0"/>
              <a:t> SOC </a:t>
            </a:r>
            <a:r>
              <a:rPr lang="zh-CN" altLang="en-US" dirty="0"/>
              <a:t>和最小</a:t>
            </a:r>
            <a:r>
              <a:rPr lang="en-US" altLang="zh-CN" dirty="0"/>
              <a:t> SOC </a:t>
            </a:r>
            <a:r>
              <a:rPr lang="zh-CN" altLang="en-US" dirty="0"/>
              <a:t>之间，这样可以避免储能的过度充放电，有利于电池健康。至于储能的效率特性，由于计算的是并网点</a:t>
            </a:r>
            <a:r>
              <a:rPr lang="en-US" altLang="zh-CN" dirty="0"/>
              <a:t> PCC </a:t>
            </a:r>
            <a:r>
              <a:rPr lang="zh-CN" altLang="en-US" dirty="0"/>
              <a:t>处的功率，在充电和放电机会均等的</a:t>
            </a:r>
            <a:r>
              <a:rPr lang="zh-CN" altLang="en-US" dirty="0"/>
              <a:t>条件下，充电的效率用乘法，放电的效率用除法，所以</a:t>
            </a:r>
            <a:r>
              <a:rPr lang="zh-CN" altLang="en-US" b="1" kern="0" dirty="0">
                <a:solidFill>
                  <a:srgbClr val="1D5B99"/>
                </a:solidFill>
                <a:latin typeface="微软雅黑" panose="020B0503020204020204" pitchFamily="34" charset="-122"/>
                <a:ea typeface="微软雅黑" panose="020B0503020204020204" pitchFamily="34" charset="-122"/>
                <a:sym typeface="+mn-ea"/>
              </a:rPr>
              <a:t>充电需要比放电更多的能量，</a:t>
            </a:r>
            <a:r>
              <a:rPr lang="zh-CN" altLang="en-US">
                <a:sym typeface="+mn-ea"/>
              </a:rPr>
              <a:t>这是</a:t>
            </a:r>
            <a:r>
              <a:rPr lang="zh-CN" altLang="en-US" b="1" kern="0" dirty="0">
                <a:solidFill>
                  <a:srgbClr val="1D5B99"/>
                </a:solidFill>
                <a:latin typeface="微软雅黑" panose="020B0503020204020204" pitchFamily="34" charset="-122"/>
                <a:ea typeface="微软雅黑" panose="020B0503020204020204" pitchFamily="34" charset="-122"/>
                <a:sym typeface="+mn-ea"/>
              </a:rPr>
              <a:t>非常重要的特点</a:t>
            </a:r>
            <a:r>
              <a:rPr lang="zh-CN" altLang="en-US">
                <a:sym typeface="+mn-ea"/>
              </a:rPr>
              <a:t>，它是配储和运行方案设计的</a:t>
            </a:r>
            <a:r>
              <a:rPr lang="zh-CN" altLang="en-US" b="1" kern="0" dirty="0">
                <a:solidFill>
                  <a:srgbClr val="1D5B99"/>
                </a:solidFill>
                <a:latin typeface="微软雅黑" panose="020B0503020204020204" pitchFamily="34" charset="-122"/>
                <a:ea typeface="微软雅黑" panose="020B0503020204020204" pitchFamily="34" charset="-122"/>
                <a:sym typeface="+mn-ea"/>
              </a:rPr>
              <a:t>核心</a:t>
            </a:r>
            <a:r>
              <a:rPr lang="zh-CN" altLang="en-US">
                <a:sym typeface="+mn-ea"/>
              </a:rPr>
              <a:t>之一。</a:t>
            </a:r>
            <a:r>
              <a:rPr lang="zh-CN" altLang="en-US"/>
              <a:t>在后续的内容中</a:t>
            </a:r>
            <a:r>
              <a:rPr lang="zh-CN" altLang="en-US"/>
              <a:t>会提到。</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风储结构的数学化是理论分析的必要工作，</a:t>
            </a:r>
            <a:r>
              <a:rPr lang="zh-CN" altLang="en-US" dirty="0"/>
              <a:t>而具体的历史数据分析是实践检验的前提。本文对海上风电场历史数据进行具体分析，以提出针对性的策略。首先，进行多时间尺度的波动特点</a:t>
            </a:r>
            <a:r>
              <a:rPr lang="zh-CN" altLang="en-US" dirty="0"/>
              <a:t>分析：对于全年历史数据分析，在第一幅图中，计算每一天有多少功率会由于波动过大而遭罚款，计算出这个数值并画出散点图，将图连成折线图以体现趋势。（读</a:t>
            </a:r>
            <a:r>
              <a:rPr lang="zh-CN" altLang="en-US" dirty="0"/>
              <a:t>上面的内容）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其次，基于功率数据，对充放电机会进行分析：假设储能容量无穷大，可以计算出完全平抑功率波动的情况下，储能该如何动作，（图）就是储能的动作值。从</a:t>
            </a:r>
            <a:r>
              <a:rPr lang="zh-CN" altLang="en-US">
                <a:sym typeface="+mn-ea"/>
              </a:rPr>
              <a:t>完全免考核功率图可以看出，储能的动作几乎是对称分布在横坐标的两侧，这意味着充放电机会是均等的，从储能功率动作的概率密度图也可以看出，充放电的概率几乎一致。于是，如果效率是</a:t>
            </a:r>
            <a:r>
              <a:rPr lang="en-US" altLang="zh-CN">
                <a:sym typeface="+mn-ea"/>
              </a:rPr>
              <a:t> 100%</a:t>
            </a:r>
            <a:r>
              <a:rPr lang="zh-CN" altLang="en-US">
                <a:sym typeface="+mn-ea"/>
              </a:rPr>
              <a:t>，那么储能总能持续运行，但是由于从集中式接入点</a:t>
            </a:r>
            <a:r>
              <a:rPr lang="en-US" altLang="zh-CN">
                <a:sym typeface="+mn-ea"/>
              </a:rPr>
              <a:t> PCC </a:t>
            </a:r>
            <a:r>
              <a:rPr lang="zh-CN" altLang="en-US">
                <a:sym typeface="+mn-ea"/>
              </a:rPr>
              <a:t>到锂电池集装箱有众多元件和线路，所以效率不可能太高，于是充电电量总是小于放电电量，虽然在一天的范围内（</a:t>
            </a:r>
            <a:r>
              <a:rPr lang="en-US" altLang="zh-CN">
                <a:sym typeface="+mn-ea"/>
              </a:rPr>
              <a:t>Soc</a:t>
            </a:r>
            <a:r>
              <a:rPr lang="zh-CN" altLang="en-US">
                <a:sym typeface="+mn-ea"/>
              </a:rPr>
              <a:t>局部放大图）储能</a:t>
            </a:r>
            <a:r>
              <a:rPr lang="en-US" altLang="zh-CN">
                <a:sym typeface="+mn-ea"/>
              </a:rPr>
              <a:t> SOC </a:t>
            </a:r>
            <a:r>
              <a:rPr lang="zh-CN" altLang="en-US">
                <a:sym typeface="+mn-ea"/>
              </a:rPr>
              <a:t>偏离</a:t>
            </a:r>
            <a:r>
              <a:rPr lang="en-US" altLang="zh-CN">
                <a:sym typeface="+mn-ea"/>
              </a:rPr>
              <a:t> 0.5 </a:t>
            </a:r>
            <a:r>
              <a:rPr lang="zh-CN" altLang="en-US">
                <a:sym typeface="+mn-ea"/>
              </a:rPr>
              <a:t>不大，但在全年尺度下，效率特性会导致储能Soc全年震荡下降，如果一直下降，显然会使得储能的配置容量过大，这是不经济的。所以，在运行方案章节会提到，充电机会策略，来</a:t>
            </a:r>
            <a:r>
              <a:rPr lang="zh-CN" altLang="en-US">
                <a:sym typeface="+mn-ea"/>
              </a:rPr>
              <a:t>抵消下降趋势会</a:t>
            </a:r>
            <a:r>
              <a:rPr lang="zh-CN" altLang="en-US">
                <a:sym typeface="+mn-ea"/>
              </a:rPr>
              <a:t>消失。</a:t>
            </a:r>
            <a:endParaRPr lang="zh-CN" altLang="en-US">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对于风电场的合理配储，有利于风电场在《细则》考核下持续健康的经济运行，</a:t>
            </a:r>
            <a:r>
              <a:rPr lang="zh-CN" altLang="en-US" kern="0" dirty="0">
                <a:latin typeface="Arial" panose="020B0604020202090204"/>
                <a:ea typeface="微软雅黑" panose="020B0503020204020204" pitchFamily="34" charset="-122"/>
                <a:cs typeface="+mn-ea"/>
                <a:sym typeface="+mn-lt"/>
              </a:rPr>
              <a:t>对风电场配储的原则是：</a:t>
            </a:r>
            <a:r>
              <a:rPr lang="zh-CN" altLang="en-US" b="1" kern="0" dirty="0">
                <a:solidFill>
                  <a:srgbClr val="1D5B99"/>
                </a:solidFill>
                <a:latin typeface="Arial" panose="020B0604020202090204"/>
                <a:ea typeface="微软雅黑" panose="020B0503020204020204" pitchFamily="34" charset="-122"/>
                <a:cs typeface="+mn-ea"/>
                <a:sym typeface="+mn-lt"/>
              </a:rPr>
              <a:t>1. 尽可能减少功率</a:t>
            </a:r>
            <a:r>
              <a:rPr lang="zh-CN" altLang="en-US" b="1" kern="0" dirty="0">
                <a:solidFill>
                  <a:srgbClr val="1D5B99"/>
                </a:solidFill>
                <a:latin typeface="Arial" panose="020B0604020202090204"/>
                <a:ea typeface="微软雅黑" panose="020B0503020204020204" pitchFamily="34" charset="-122"/>
                <a:cs typeface="+mn-ea"/>
                <a:sym typeface="+mn-lt"/>
              </a:rPr>
              <a:t>波动考核；2. 尽可能降低储能成本</a:t>
            </a:r>
            <a:r>
              <a:rPr lang="zh-CN" altLang="en-US" kern="0" dirty="0">
                <a:latin typeface="Arial" panose="020B0604020202090204"/>
                <a:ea typeface="微软雅黑" panose="020B0503020204020204" pitchFamily="34" charset="-122"/>
                <a:cs typeface="+mn-ea"/>
                <a:sym typeface="+mn-lt"/>
              </a:rPr>
              <a:t>。分析问题，可以发现目标可以转化为第一、</a:t>
            </a:r>
            <a:r>
              <a:rPr lang="zh-CN" altLang="en-US" b="1"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动作值功率和能量尽可能少，于是配储少，投资成本低</a:t>
            </a:r>
            <a:r>
              <a:rPr lang="zh-CN" altLang="en-US"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。第二、</a:t>
            </a:r>
            <a:r>
              <a:rPr lang="zh-CN" altLang="en-US" kern="100" dirty="0">
                <a:latin typeface="微软雅黑" panose="020B0503020204020204" pitchFamily="34" charset="-122"/>
                <a:ea typeface="微软雅黑" panose="020B0503020204020204" pitchFamily="34" charset="-122"/>
                <a:cs typeface="Times New Roman" panose="02020503050405090304" pitchFamily="18" charset="0"/>
                <a:sym typeface="+mn-ea"/>
              </a:rPr>
              <a:t>约束同时包含功率波动考核约束和储能能量约束，从而降低考核。</a:t>
            </a:r>
            <a:r>
              <a:rPr lang="zh-CN" altLang="en-US" kern="0" dirty="0">
                <a:latin typeface="Arial" panose="020B0604020202090204"/>
                <a:ea typeface="微软雅黑" panose="020B0503020204020204" pitchFamily="34" charset="-122"/>
                <a:cs typeface="+mn-ea"/>
                <a:sym typeface="+mn-lt"/>
              </a:rPr>
              <a:t>在全年尺度上，计算满足约束条件下需要多少储能功率动作具有很大的计算复杂度，因为</a:t>
            </a:r>
            <a:r>
              <a:rPr lang="zh-CN" altLang="en-US" kern="100" dirty="0">
                <a:latin typeface="微软雅黑" panose="020B0503020204020204" pitchFamily="34" charset="-122"/>
                <a:ea typeface="微软雅黑" panose="020B0503020204020204" pitchFamily="34" charset="-122"/>
                <a:cs typeface="Times New Roman" panose="02020503050405090304" pitchFamily="18" charset="0"/>
                <a:sym typeface="+mn-ea"/>
              </a:rPr>
              <a:t>储能的</a:t>
            </a:r>
            <a:r>
              <a:rPr lang="zh-CN" altLang="en-US" kern="1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sym typeface="+mn-ea"/>
              </a:rPr>
              <a:t>约束是序列相关的，另外，第一个点的波动值的调整也会影响到后续很多点的调整，这就意味着需要一个快速的计算方法进行测算。采用的方法是后判定计算方法，这种方法可以先不考虑约束，计算波动免考核下的储能动作量，再结合计算结果考虑约束，从而降低计算时间。一个快速的测算方法，有利于网格搜索，从而选择一个最优的储能配置，有利于结合电力市场环境，为风电场提供一个更加可靠的经济测算。特别提到，在后判定计算时，可以运用</a:t>
            </a:r>
            <a:r>
              <a:rPr lang="zh-CN" altLang="en-US" b="1" kern="1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sym typeface="+mn-ea"/>
              </a:rPr>
              <a:t>充电机会策略，大大降低储能的初始配储，在充电机会策略下，</a:t>
            </a:r>
            <a:r>
              <a:rPr lang="zh-CN" altLang="en-US">
                <a:sym typeface="+mn-ea"/>
              </a:rPr>
              <a:t>全年</a:t>
            </a:r>
            <a:r>
              <a:rPr lang="en-US" altLang="zh-CN">
                <a:sym typeface="+mn-ea"/>
              </a:rPr>
              <a:t>Soc</a:t>
            </a:r>
            <a:r>
              <a:rPr lang="zh-CN" altLang="en-US">
                <a:sym typeface="+mn-ea"/>
              </a:rPr>
              <a:t>序列</a:t>
            </a:r>
            <a:r>
              <a:rPr lang="en-US" altLang="zh-CN">
                <a:sym typeface="+mn-ea"/>
              </a:rPr>
              <a:t>——</a:t>
            </a:r>
            <a:r>
              <a:rPr lang="zh-CN" altLang="en-US">
                <a:sym typeface="+mn-ea"/>
              </a:rPr>
              <a:t>下降趋势消失</a:t>
            </a:r>
            <a:r>
              <a:rPr lang="zh-CN" altLang="en-US" b="1" kern="1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sym typeface="+mn-ea"/>
              </a:rPr>
              <a:t>。</a:t>
            </a:r>
            <a:endParaRPr lang="zh-CN" altLang="en-US" kern="1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就是充电机会策略，特的核心在于，利用超短期预测数据，判断下一个点是否有充电的机会，采用线性估计的方法，如果在超短期预测误差（置信度）允许的情况下，可以进行充电，那么就进行充电，从而使得储能的</a:t>
            </a:r>
            <a:r>
              <a:rPr lang="en-US" altLang="zh-CN"/>
              <a:t> Soc </a:t>
            </a:r>
            <a:r>
              <a:rPr lang="zh-CN" altLang="en-US"/>
              <a:t>始终保持在一个健康的状态。估计的方法如公式所示，在绝对误差处，定义了误差系数，这个误差系数越小，则充电机会的筛选越保守，但是同时储能的容量要求也会越大，经济性得不到保证。所以可以通过搜索得到一个最优值，从而降低储能投资。另外，这个系数也可以区分充电和放电，从而引申出充放电系数的概念，系数可以唯一的控制充放电是否保守，从而在特定季节、月份可以很好的平抑由于夏、冬季风带来的</a:t>
            </a:r>
            <a:r>
              <a:rPr lang="zh-CN" altLang="en-US"/>
              <a:t>波动。</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只有一个方案是不够的，采用滚动运行</a:t>
            </a:r>
            <a:r>
              <a:rPr lang="zh-CN" altLang="en-US"/>
              <a:t>的</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本文的研究内容包含以下四个方面，</a:t>
            </a:r>
            <a:r>
              <a:rPr lang="zh-CN" altLang="en-US" dirty="0"/>
              <a:t>分别是：</a:t>
            </a:r>
            <a:endParaRPr lang="zh-CN" altLang="en-US" dirty="0"/>
          </a:p>
        </p:txBody>
      </p:sp>
      <p:sp>
        <p:nvSpPr>
          <p:cNvPr id="4" name="灯片编号占位符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首先是本文的</a:t>
            </a:r>
            <a:r>
              <a:rPr lang="zh-CN" altLang="en-US"/>
              <a:t>研究背景：</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eaLnBrk="1" fontAlgn="auto" latinLnBrk="0" hangingPunct="1">
              <a:lnSpc>
                <a:spcPct val="120000"/>
              </a:lnSpc>
              <a:spcBef>
                <a:spcPts val="0"/>
              </a:spcBef>
              <a:spcAft>
                <a:spcPts val="0"/>
              </a:spcAft>
              <a:buClrTx/>
              <a:buSzTx/>
              <a:buFontTx/>
              <a:buNone/>
              <a:defRPr/>
            </a:pP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在全球能源转型、碳中和能源安全目标推动下，清洁能源——尤其是</a:t>
            </a:r>
            <a:r>
              <a:rPr lang="zh-CN" altLang="en-US" b="1"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海上风力发电的重要性</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日益凸显。</a:t>
            </a:r>
            <a:endPar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a:p>
            <a:pPr marL="0" marR="0" lvl="0" indent="0" algn="just" defTabSz="914400" eaLnBrk="1" fontAlgn="auto" latinLnBrk="0" hangingPunct="1">
              <a:lnSpc>
                <a:spcPct val="120000"/>
              </a:lnSpc>
              <a:spcBef>
                <a:spcPts val="0"/>
              </a:spcBef>
              <a:spcAft>
                <a:spcPts val="0"/>
              </a:spcAft>
              <a:buClrTx/>
              <a:buSzTx/>
              <a:buFontTx/>
              <a:buNone/>
              <a:defRPr/>
            </a:pPr>
            <a:endPar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a:p>
            <a:pPr marL="0" marR="0" lvl="0" indent="0" algn="just" defTabSz="914400" eaLnBrk="1" fontAlgn="auto" latinLnBrk="0" hangingPunct="1">
              <a:lnSpc>
                <a:spcPct val="120000"/>
              </a:lnSpc>
              <a:spcBef>
                <a:spcPts val="0"/>
              </a:spcBef>
              <a:spcAft>
                <a:spcPts val="0"/>
              </a:spcAft>
              <a:buClrTx/>
              <a:buSzTx/>
              <a:buFontTx/>
              <a:buNone/>
              <a:defRPr/>
            </a:pP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但是，海上风电由于其独特的地理位置和环境条件，</a:t>
            </a:r>
            <a:r>
              <a:rPr lang="zh-CN" altLang="en-US" b="1"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其发电量受天气条件、海洋气候变化等因素的影响较大</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，发电功率波动性强，而</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功率波动对电网的稳定运行和能源调度带来了挑战。</a:t>
            </a:r>
            <a:endPar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a:p>
            <a:pPr marL="0" marR="0" lvl="0" indent="0" algn="just" defTabSz="914400" eaLnBrk="1" fontAlgn="auto" latinLnBrk="0" hangingPunct="1">
              <a:lnSpc>
                <a:spcPct val="120000"/>
              </a:lnSpc>
              <a:spcBef>
                <a:spcPts val="0"/>
              </a:spcBef>
              <a:spcAft>
                <a:spcPts val="0"/>
              </a:spcAft>
              <a:buClrTx/>
              <a:buSzTx/>
              <a:buFontTx/>
              <a:buNone/>
              <a:defRPr/>
            </a:pPr>
            <a:endParaRPr kumimoji="0" lang="zh-CN" altLang="en-US"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just" defTabSz="914400" eaLnBrk="1" fontAlgn="auto" latinLnBrk="0" hangingPunct="1">
              <a:lnSpc>
                <a:spcPct val="120000"/>
              </a:lnSpc>
              <a:spcBef>
                <a:spcPts val="0"/>
              </a:spcBef>
              <a:spcAft>
                <a:spcPts val="0"/>
              </a:spcAft>
              <a:buClrTx/>
              <a:buSzTx/>
              <a:buFontTx/>
              <a:buNone/>
              <a:defRPr/>
            </a:pP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与此同时，储能系统可以为海上风电</a:t>
            </a:r>
            <a:r>
              <a:rPr lang="zh-CN" altLang="en-US" b="1"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提供辅助服务</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，同时帮助缓解海上</a:t>
            </a:r>
            <a:r>
              <a:rPr lang="zh-CN" altLang="en-US" b="1"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风电出力波动</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问题，于是，使用风储联合运行方式，可以解决海上风电</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功率波动</a:t>
            </a:r>
            <a:r>
              <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的痛点问题。</a:t>
            </a:r>
            <a:endParaRPr lang="zh-CN" altLang="en-US" kern="1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t>本文研究的意义在于：第一，</a:t>
            </a:r>
            <a:r>
              <a:rPr lang="zh-CN" altLang="en-US" kern="0" dirty="0">
                <a:latin typeface="微软雅黑" panose="020B0503020204020204" pitchFamily="34" charset="-122"/>
                <a:ea typeface="微软雅黑" panose="020B0503020204020204" pitchFamily="34" charset="-122"/>
                <a:sym typeface="+mn-ea"/>
              </a:rPr>
              <a:t>针对性的对雷平风电场进行规划可以减少海上风电场功率波动，</a:t>
            </a:r>
            <a:r>
              <a:rPr lang="zh-CN" altLang="en-US" b="1" kern="0" dirty="0">
                <a:solidFill>
                  <a:srgbClr val="1D5B99"/>
                </a:solidFill>
                <a:latin typeface="微软雅黑" panose="020B0503020204020204" pitchFamily="34" charset="-122"/>
                <a:ea typeface="微软雅黑" panose="020B0503020204020204" pitchFamily="34" charset="-122"/>
                <a:sym typeface="+mn-ea"/>
              </a:rPr>
              <a:t>降低对电网稳定性影响，有效提高能源利用效率；第二、大型储能较为昂贵，降低储能投资有利于风电场</a:t>
            </a:r>
            <a:r>
              <a:rPr lang="zh-CN" altLang="en-US" kern="0" dirty="0">
                <a:latin typeface="微软雅黑" panose="020B0503020204020204" pitchFamily="34" charset="-122"/>
                <a:ea typeface="微软雅黑" panose="020B0503020204020204" pitchFamily="34" charset="-122"/>
                <a:sym typeface="+mn-ea"/>
              </a:rPr>
              <a:t>在《细则》背景下健康持续运行，</a:t>
            </a:r>
            <a:r>
              <a:rPr lang="zh-CN" altLang="en-US" b="1" kern="0" dirty="0">
                <a:solidFill>
                  <a:srgbClr val="1D5B99"/>
                </a:solidFill>
                <a:latin typeface="微软雅黑" panose="020B0503020204020204" pitchFamily="34" charset="-122"/>
                <a:ea typeface="微软雅黑" panose="020B0503020204020204" pitchFamily="34" charset="-122"/>
                <a:sym typeface="+mn-ea"/>
              </a:rPr>
              <a:t>降低功率变化率考核、提升风电场储能投资收入比，</a:t>
            </a:r>
            <a:r>
              <a:rPr lang="zh-CN" altLang="en-US" kern="0" dirty="0">
                <a:latin typeface="微软雅黑" panose="020B0503020204020204" pitchFamily="34" charset="-122"/>
                <a:ea typeface="微软雅黑" panose="020B0503020204020204" pitchFamily="34" charset="-122"/>
                <a:sym typeface="+mn-ea"/>
              </a:rPr>
              <a:t>有助于实现社会能源</a:t>
            </a:r>
            <a:r>
              <a:rPr lang="zh-CN" altLang="en-US" b="1" kern="0" dirty="0">
                <a:solidFill>
                  <a:srgbClr val="1D5B99"/>
                </a:solidFill>
                <a:latin typeface="微软雅黑" panose="020B0503020204020204" pitchFamily="34" charset="-122"/>
                <a:ea typeface="微软雅黑" panose="020B0503020204020204" pitchFamily="34" charset="-122"/>
                <a:sym typeface="+mn-ea"/>
              </a:rPr>
              <a:t>可持续发展；第三，研究旨在</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提出一套</a:t>
            </a:r>
            <a:r>
              <a:rPr lang="zh-CN" altLang="en-US" b="1" kern="0" dirty="0">
                <a:solidFill>
                  <a:srgbClr val="1D5B99"/>
                </a:solidFill>
                <a:latin typeface="微软雅黑" panose="020B0503020204020204" pitchFamily="34" charset="-122"/>
                <a:ea typeface="微软雅黑" panose="020B0503020204020204" pitchFamily="34" charset="-122"/>
                <a:sym typeface="+mn-ea"/>
              </a:rPr>
              <a:t>普适性的分析手段</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，有</a:t>
            </a:r>
            <a:r>
              <a:rPr lang="en-US" altLang="zh-CN" kern="0" noProof="0" dirty="0">
                <a:ln>
                  <a:noFill/>
                </a:ln>
                <a:effectLst/>
                <a:uLnTx/>
                <a:uFillTx/>
                <a:latin typeface="微软雅黑" panose="020B0503020204020204" pitchFamily="34" charset="-122"/>
                <a:ea typeface="微软雅黑" panose="020B0503020204020204" pitchFamily="34" charset="-122"/>
                <a:sym typeface="+mn-ea"/>
              </a:rPr>
              <a:t>“</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共性</a:t>
            </a:r>
            <a:r>
              <a:rPr lang="en-US" altLang="zh-CN" kern="0" noProof="0" dirty="0">
                <a:ln>
                  <a:noFill/>
                </a:ln>
                <a:effectLst/>
                <a:uLnTx/>
                <a:uFillTx/>
                <a:latin typeface="微软雅黑" panose="020B0503020204020204" pitchFamily="34" charset="-122"/>
                <a:ea typeface="微软雅黑" panose="020B0503020204020204" pitchFamily="34" charset="-122"/>
                <a:sym typeface="+mn-ea"/>
              </a:rPr>
              <a:t>”</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地研究海上风电场的</a:t>
            </a:r>
            <a:r>
              <a:rPr lang="en-US" altLang="zh-CN" kern="0" noProof="0" dirty="0">
                <a:ln>
                  <a:noFill/>
                </a:ln>
                <a:effectLst/>
                <a:uLnTx/>
                <a:uFillTx/>
                <a:latin typeface="微软雅黑" panose="020B0503020204020204" pitchFamily="34" charset="-122"/>
                <a:ea typeface="微软雅黑" panose="020B0503020204020204" pitchFamily="34" charset="-122"/>
                <a:sym typeface="+mn-ea"/>
              </a:rPr>
              <a:t>“</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个性</a:t>
            </a:r>
            <a:r>
              <a:rPr lang="en-US" altLang="zh-CN" kern="0" noProof="0" dirty="0">
                <a:ln>
                  <a:noFill/>
                </a:ln>
                <a:effectLst/>
                <a:uLnTx/>
                <a:uFillTx/>
                <a:latin typeface="微软雅黑" panose="020B0503020204020204" pitchFamily="34" charset="-122"/>
                <a:ea typeface="微软雅黑" panose="020B0503020204020204" pitchFamily="34" charset="-122"/>
                <a:sym typeface="+mn-ea"/>
              </a:rPr>
              <a:t>”</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问题，</a:t>
            </a:r>
            <a:r>
              <a:rPr lang="zh-CN" altLang="en-US" b="1" kern="0" dirty="0">
                <a:solidFill>
                  <a:srgbClr val="1D5B99"/>
                </a:solidFill>
                <a:latin typeface="微软雅黑" panose="020B0503020204020204" pitchFamily="34" charset="-122"/>
                <a:ea typeface="微软雅黑" panose="020B0503020204020204" pitchFamily="34" charset="-122"/>
                <a:sym typeface="+mn-ea"/>
              </a:rPr>
              <a:t>提高收资的效率；</a:t>
            </a:r>
            <a:r>
              <a:rPr lang="zh-CN" altLang="en-US" b="1" kern="0" dirty="0">
                <a:solidFill>
                  <a:srgbClr val="1D5B99"/>
                </a:solidFill>
                <a:latin typeface="微软雅黑" panose="020B0503020204020204" pitchFamily="34" charset="-122"/>
                <a:ea typeface="微软雅黑" panose="020B0503020204020204" pitchFamily="34" charset="-122"/>
                <a:sym typeface="+mn-ea"/>
              </a:rPr>
              <a:t>第四，根据储能平抑和配置效果，反向对预测指标提出定量建议，</a:t>
            </a:r>
            <a:r>
              <a:rPr lang="zh-CN" altLang="en-US" b="1" kern="0" dirty="0">
                <a:solidFill>
                  <a:srgbClr val="1D5B99"/>
                </a:solidFill>
                <a:latin typeface="微软雅黑" panose="020B0503020204020204" pitchFamily="34" charset="-122"/>
                <a:ea typeface="微软雅黑" panose="020B0503020204020204" pitchFamily="34" charset="-122"/>
                <a:sym typeface="+mn-ea"/>
              </a:rPr>
              <a:t>有利于完善风电场并网运行的政策机制。</a:t>
            </a:r>
            <a:endParaRPr kumimoji="0" lang="zh-CN" altLang="en-US" b="1" i="0" u="none" strike="noStrike" kern="0" cap="none" spc="0" normalizeH="0" baseline="0" dirty="0">
              <a:solidFill>
                <a:srgbClr val="1D5B99"/>
              </a:solidFill>
              <a:latin typeface="微软雅黑" panose="020B0503020204020204" pitchFamily="34" charset="-122"/>
              <a:ea typeface="微软雅黑" panose="020B0503020204020204" pitchFamily="34" charset="-122"/>
              <a:sym typeface="+mn-ea"/>
            </a:endParaRPr>
          </a:p>
          <a:p>
            <a:pPr marL="0" lvl="1"/>
            <a:endParaRPr lang="en-US" altLang="zh-CN" kern="0" dirty="0">
              <a:latin typeface="微软雅黑" panose="020B0503020204020204" pitchFamily="34" charset="-122"/>
              <a:ea typeface="微软雅黑" panose="020B0503020204020204" pitchFamily="34" charset="-122"/>
              <a:sym typeface="+mn-ea"/>
            </a:endParaRPr>
          </a:p>
          <a:p>
            <a:endParaRPr lang="zh-CN" altLang="en-US" b="1" kern="0" dirty="0">
              <a:solidFill>
                <a:srgbClr val="1D5B99"/>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以下是本文的</a:t>
            </a:r>
            <a:r>
              <a:rPr lang="zh-CN" altLang="en-US"/>
              <a:t>研究思路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的主要思路有四个部分，第一，对风电和储能设备进行建模，了解储能和风力发电设备的运行特点；第二，对具体风电场的历史数据进行分析，其中包含了预测准确率，波动考核率等指标分析；第三，利用后判定的方法，计算初始的储能配置；第四，提出两个运行方案，并将二者结合起来，在实际的风电场数据流下运行，验证方案的</a:t>
            </a:r>
            <a:r>
              <a:rPr lang="zh-CN" altLang="en-US" dirty="0"/>
              <a:t>合理性。</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EF711DA-82CB-44C8-99EC-9CE596A896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本文的研究内容有</a:t>
            </a:r>
            <a:r>
              <a:rPr lang="zh-CN" altLang="en-US"/>
              <a:t>四个部分：</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分别是：</a:t>
            </a:r>
            <a:r>
              <a:rPr lang="en-US" altLang="zh-CN" dirty="0"/>
              <a:t>xxxx</a:t>
            </a:r>
            <a:endParaRPr lang="en-US" altLang="zh-CN" dirty="0"/>
          </a:p>
        </p:txBody>
      </p:sp>
      <p:sp>
        <p:nvSpPr>
          <p:cNvPr id="4" name="灯片编号占位符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题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4189" y="1970143"/>
            <a:ext cx="6538686" cy="1497857"/>
          </a:xfrm>
          <a:prstGeom prst="rect">
            <a:avLst/>
          </a:prstGeom>
        </p:spPr>
        <p:txBody>
          <a:bodyPr lIns="0" tIns="0" rIns="0" bIns="0" anchor="ctr" anchorCtr="0">
            <a:normAutofit/>
          </a:bodyPr>
          <a:lstStyle>
            <a:lvl1pPr algn="just">
              <a:lnSpc>
                <a:spcPct val="120000"/>
              </a:lnSpc>
              <a:defRPr sz="4400">
                <a:solidFill>
                  <a:schemeClr val="accent1"/>
                </a:solidFill>
              </a:defRPr>
            </a:lvl1pPr>
          </a:lstStyle>
          <a:p>
            <a:r>
              <a:rPr lang="zh-CN" altLang="en-US" dirty="0"/>
              <a:t>单击此处编辑母版</a:t>
            </a:r>
            <a:br>
              <a:rPr lang="en-US" altLang="zh-CN" dirty="0"/>
            </a:br>
            <a:r>
              <a:rPr lang="zh-CN" altLang="en-US" dirty="0"/>
              <a:t>标题样式</a:t>
            </a:r>
            <a:endParaRPr lang="zh-CN" altLang="en-US" dirty="0"/>
          </a:p>
        </p:txBody>
      </p:sp>
      <p:sp>
        <p:nvSpPr>
          <p:cNvPr id="3" name="文本占位符 2"/>
          <p:cNvSpPr>
            <a:spLocks noGrp="1"/>
          </p:cNvSpPr>
          <p:nvPr>
            <p:ph type="body" idx="1" hasCustomPrompt="1"/>
          </p:nvPr>
        </p:nvSpPr>
        <p:spPr>
          <a:xfrm>
            <a:off x="746073" y="4735748"/>
            <a:ext cx="3339965" cy="333375"/>
          </a:xfrm>
          <a:prstGeom prst="rect">
            <a:avLst/>
          </a:prstGeom>
          <a:solidFill>
            <a:schemeClr val="accent2"/>
          </a:solidFill>
        </p:spPr>
        <p:txBody>
          <a:bodyPr lIns="90000" tIns="0" rIns="90000" bIns="0" anchor="ctr" anchorCtr="0">
            <a:normAutofit/>
          </a:bodyPr>
          <a:lstStyle>
            <a:lvl1pPr marL="0" indent="0" algn="just">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8" name="文本占位符 7"/>
          <p:cNvSpPr>
            <a:spLocks noGrp="1"/>
          </p:cNvSpPr>
          <p:nvPr>
            <p:ph type="body" sz="quarter" idx="14" hasCustomPrompt="1"/>
          </p:nvPr>
        </p:nvSpPr>
        <p:spPr>
          <a:xfrm>
            <a:off x="714189" y="3671102"/>
            <a:ext cx="6538686" cy="209408"/>
          </a:xfrm>
          <a:prstGeom prst="rect">
            <a:avLst/>
          </a:prstGeom>
        </p:spPr>
        <p:txBody>
          <a:bodyPr lIns="0" tIns="0" rIns="0" bIns="0" anchor="ctr" anchorCtr="0">
            <a:normAutofit/>
          </a:bodyPr>
          <a:lstStyle>
            <a:lvl1pPr marL="0" indent="0" algn="dist">
              <a:buFontTx/>
              <a:buNone/>
              <a:defRPr sz="1600">
                <a:solidFill>
                  <a:schemeClr val="tx1">
                    <a:lumMod val="50000"/>
                    <a:lumOff val="50000"/>
                  </a:schemeClr>
                </a:solidFill>
              </a:defRPr>
            </a:lvl1pPr>
          </a:lstStyle>
          <a:p>
            <a:pPr lvl="0"/>
            <a:r>
              <a:rPr lang="en-US" altLang="zh-CN" dirty="0"/>
              <a:t>Lorem ipsum dolor sit amet, consectetuer </a:t>
            </a:r>
            <a:r>
              <a:rPr lang="en-US" altLang="zh-CN" dirty="0" err="1"/>
              <a:t>adipiscing</a:t>
            </a:r>
            <a:r>
              <a:rPr lang="en-US" altLang="zh-CN" dirty="0"/>
              <a:t> </a:t>
            </a:r>
            <a:r>
              <a:rPr lang="en-US" altLang="zh-CN" dirty="0" err="1"/>
              <a:t>elit</a:t>
            </a:r>
            <a:endParaRPr lang="zh-CN" altLang="en-US" dirty="0"/>
          </a:p>
        </p:txBody>
      </p:sp>
      <p:sp>
        <p:nvSpPr>
          <p:cNvPr id="9" name="灯片编号占位符 8"/>
          <p:cNvSpPr>
            <a:spLocks noGrp="1"/>
          </p:cNvSpPr>
          <p:nvPr>
            <p:ph type="sldNum" sz="quarter" idx="16"/>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12" name="图片占位符 11"/>
          <p:cNvSpPr>
            <a:spLocks noGrp="1"/>
          </p:cNvSpPr>
          <p:nvPr>
            <p:ph type="pic" sz="quarter" idx="13"/>
          </p:nvPr>
        </p:nvSpPr>
        <p:spPr>
          <a:xfrm>
            <a:off x="6440218" y="1497922"/>
            <a:ext cx="3987800" cy="3571875"/>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990D6B0B-FA86-4F62-83F2-4BA7E091150F}"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8"/>
          <p:cNvSpPr>
            <a:spLocks noGrp="1"/>
          </p:cNvSpPr>
          <p:nvPr>
            <p:ph type="pic" sz="quarter" idx="13"/>
          </p:nvPr>
        </p:nvSpPr>
        <p:spPr>
          <a:xfrm>
            <a:off x="4964299" y="1755033"/>
            <a:ext cx="2250701" cy="3892698"/>
          </a:xfrm>
          <a:custGeom>
            <a:avLst/>
            <a:gdLst>
              <a:gd name="connsiteX0" fmla="*/ 1125350 w 2250701"/>
              <a:gd name="connsiteY0" fmla="*/ 0 h 3892698"/>
              <a:gd name="connsiteX1" fmla="*/ 1125352 w 2250701"/>
              <a:gd name="connsiteY1" fmla="*/ 0 h 3892698"/>
              <a:gd name="connsiteX2" fmla="*/ 2250701 w 2250701"/>
              <a:gd name="connsiteY2" fmla="*/ 1946349 h 3892698"/>
              <a:gd name="connsiteX3" fmla="*/ 1125351 w 2250701"/>
              <a:gd name="connsiteY3" fmla="*/ 3892698 h 3892698"/>
              <a:gd name="connsiteX4" fmla="*/ 0 w 2250701"/>
              <a:gd name="connsiteY4" fmla="*/ 1946349 h 389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701" h="3892698">
                <a:moveTo>
                  <a:pt x="1125350" y="0"/>
                </a:moveTo>
                <a:lnTo>
                  <a:pt x="1125352" y="0"/>
                </a:lnTo>
                <a:lnTo>
                  <a:pt x="2250701" y="1946349"/>
                </a:lnTo>
                <a:lnTo>
                  <a:pt x="1125351" y="3892698"/>
                </a:lnTo>
                <a:lnTo>
                  <a:pt x="0" y="1946349"/>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11FE63BC-0C5C-40EC-8CBD-E4A930174439}"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11" name="图片占位符 10"/>
          <p:cNvSpPr>
            <a:spLocks noGrp="1"/>
          </p:cNvSpPr>
          <p:nvPr>
            <p:ph type="pic" sz="quarter" idx="14"/>
          </p:nvPr>
        </p:nvSpPr>
        <p:spPr>
          <a:xfrm>
            <a:off x="5267325" y="2730951"/>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759124" y="6235700"/>
            <a:ext cx="2743200" cy="365125"/>
          </a:xfrm>
          <a:prstGeom prst="rect">
            <a:avLst/>
          </a:prstGeom>
        </p:spPr>
        <p:txBody>
          <a:bodyPr/>
          <a:lstStyle/>
          <a:p>
            <a:fld id="{E0374D5E-809C-4B52-9B1B-43F9E1113751}" type="slidenum">
              <a:rPr lang="zh-CN" altLang="en-US" smtClean="0"/>
            </a:fld>
            <a:endParaRPr lang="zh-CN" altLang="en-US"/>
          </a:p>
        </p:txBody>
      </p:sp>
      <p:sp>
        <p:nvSpPr>
          <p:cNvPr id="89" name="文本占位符 2"/>
          <p:cNvSpPr>
            <a:spLocks noGrp="1"/>
          </p:cNvSpPr>
          <p:nvPr>
            <p:ph type="body" idx="1" hasCustomPrompt="1"/>
          </p:nvPr>
        </p:nvSpPr>
        <p:spPr>
          <a:xfrm>
            <a:off x="780210" y="4735748"/>
            <a:ext cx="3339965" cy="333375"/>
          </a:xfrm>
          <a:prstGeom prst="rect">
            <a:avLst/>
          </a:prstGeom>
          <a:solidFill>
            <a:schemeClr val="accent2"/>
          </a:solidFill>
        </p:spPr>
        <p:txBody>
          <a:bodyPr lIns="90000" tIns="0" rIns="90000" bIns="0" anchor="ctr" anchorCtr="0">
            <a:normAutofit/>
          </a:bodyPr>
          <a:lstStyle>
            <a:lvl1pPr marL="0" indent="0">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90" name="标题 1"/>
          <p:cNvSpPr>
            <a:spLocks noGrp="1"/>
          </p:cNvSpPr>
          <p:nvPr>
            <p:ph type="title" hasCustomPrompt="1"/>
          </p:nvPr>
        </p:nvSpPr>
        <p:spPr>
          <a:xfrm>
            <a:off x="748325" y="2070036"/>
            <a:ext cx="6389075" cy="874492"/>
          </a:xfrm>
          <a:prstGeom prst="rect">
            <a:avLst/>
          </a:prstGeom>
        </p:spPr>
        <p:txBody>
          <a:bodyPr lIns="0" tIns="0" rIns="0" bIns="0" anchor="ctr" anchorCtr="0">
            <a:normAutofit/>
          </a:bodyPr>
          <a:lstStyle>
            <a:lvl1pPr algn="just">
              <a:defRPr sz="4400">
                <a:solidFill>
                  <a:schemeClr val="accent1"/>
                </a:solidFill>
              </a:defRPr>
            </a:lvl1pPr>
          </a:lstStyle>
          <a:p>
            <a:r>
              <a:rPr lang="zh-CN" altLang="en-US"/>
              <a:t>单击此处编辑母版标题样</a:t>
            </a:r>
            <a:endParaRPr lang="zh-CN" altLang="en-US"/>
          </a:p>
        </p:txBody>
      </p:sp>
      <p:sp>
        <p:nvSpPr>
          <p:cNvPr id="91" name="文本占位符 7"/>
          <p:cNvSpPr>
            <a:spLocks noGrp="1"/>
          </p:cNvSpPr>
          <p:nvPr>
            <p:ph type="body" sz="quarter" idx="14" hasCustomPrompt="1"/>
          </p:nvPr>
        </p:nvSpPr>
        <p:spPr>
          <a:xfrm>
            <a:off x="748326" y="2944528"/>
            <a:ext cx="6389074" cy="341945"/>
          </a:xfrm>
          <a:prstGeom prst="rect">
            <a:avLst/>
          </a:prstGeom>
        </p:spPr>
        <p:txBody>
          <a:bodyPr lIns="0" tIns="0" rIns="0" bIns="0" anchor="ctr" anchorCtr="0">
            <a:normAutofit/>
          </a:bodyPr>
          <a:lstStyle>
            <a:lvl1pPr marL="0" indent="0" algn="just">
              <a:buFontTx/>
              <a:buNone/>
              <a:defRPr sz="1600">
                <a:solidFill>
                  <a:schemeClr val="tx1">
                    <a:lumMod val="50000"/>
                    <a:lumOff val="50000"/>
                  </a:schemeClr>
                </a:solidFill>
              </a:defRPr>
            </a:lvl1pPr>
          </a:lstStyle>
          <a:p>
            <a:pPr lvl="0"/>
            <a:r>
              <a:rPr lang="en-US" altLang="zh-CN" dirty="0"/>
              <a:t>Lorem ipsum dolor sit amet, consectetuer adipiscing elit</a:t>
            </a:r>
            <a:r>
              <a:rPr lang="en-US" altLang="zh-CN"/>
              <a:t>. </a:t>
            </a:r>
            <a:endParaRPr lang="zh-CN" altLang="en-US"/>
          </a:p>
        </p:txBody>
      </p:sp>
      <p:sp>
        <p:nvSpPr>
          <p:cNvPr id="92"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grpSp>
        <p:nvGrpSpPr>
          <p:cNvPr id="93"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14187" y="510681"/>
            <a:ext cx="3056281" cy="688199"/>
            <a:chOff x="1914526" y="2486026"/>
            <a:chExt cx="8361362" cy="1882775"/>
          </a:xfrm>
        </p:grpSpPr>
        <p:grpSp>
          <p:nvGrpSpPr>
            <p:cNvPr id="94" name="îşliḑê"/>
            <p:cNvGrpSpPr/>
            <p:nvPr userDrawn="1"/>
          </p:nvGrpSpPr>
          <p:grpSpPr>
            <a:xfrm>
              <a:off x="1914526" y="2486026"/>
              <a:ext cx="1882775" cy="1882775"/>
              <a:chOff x="1914526" y="2486026"/>
              <a:chExt cx="1882775" cy="1882775"/>
            </a:xfrm>
          </p:grpSpPr>
          <p:sp>
            <p:nvSpPr>
              <p:cNvPr id="143"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4"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95" name="íṧļïďê"/>
            <p:cNvGrpSpPr/>
            <p:nvPr userDrawn="1"/>
          </p:nvGrpSpPr>
          <p:grpSpPr>
            <a:xfrm>
              <a:off x="4119563" y="2551113"/>
              <a:ext cx="6130925" cy="1306513"/>
              <a:chOff x="4119563" y="2551113"/>
              <a:chExt cx="6130925" cy="1306513"/>
            </a:xfrm>
          </p:grpSpPr>
          <p:sp>
            <p:nvSpPr>
              <p:cNvPr id="132"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96" name="ïśľiḓê"/>
            <p:cNvGrpSpPr/>
            <p:nvPr userDrawn="1"/>
          </p:nvGrpSpPr>
          <p:grpSpPr>
            <a:xfrm>
              <a:off x="4302126" y="4013201"/>
              <a:ext cx="5973762" cy="336550"/>
              <a:chOff x="4302126" y="4013201"/>
              <a:chExt cx="5973762" cy="336550"/>
            </a:xfrm>
          </p:grpSpPr>
          <p:sp>
            <p:nvSpPr>
              <p:cNvPr id="97"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grpSp>
        <p:nvGrpSpPr>
          <p:cNvPr id="9"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660400" y="510681"/>
            <a:ext cx="2300514" cy="518019"/>
            <a:chOff x="1914526" y="2486026"/>
            <a:chExt cx="8361362" cy="1882775"/>
          </a:xfrm>
        </p:grpSpPr>
        <p:grpSp>
          <p:nvGrpSpPr>
            <p:cNvPr id="10" name="îşliḑê"/>
            <p:cNvGrpSpPr/>
            <p:nvPr userDrawn="1"/>
          </p:nvGrpSpPr>
          <p:grpSpPr>
            <a:xfrm>
              <a:off x="1914526" y="2486026"/>
              <a:ext cx="1882775" cy="1882775"/>
              <a:chOff x="1914526" y="2486026"/>
              <a:chExt cx="1882775" cy="1882775"/>
            </a:xfrm>
          </p:grpSpPr>
          <p:sp>
            <p:nvSpPr>
              <p:cNvPr id="59"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0"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 name="íṧļïďê"/>
            <p:cNvGrpSpPr/>
            <p:nvPr userDrawn="1"/>
          </p:nvGrpSpPr>
          <p:grpSpPr>
            <a:xfrm>
              <a:off x="4119563" y="2551113"/>
              <a:ext cx="6130925" cy="1306513"/>
              <a:chOff x="4119563" y="2551113"/>
              <a:chExt cx="6130925" cy="1306513"/>
            </a:xfrm>
          </p:grpSpPr>
          <p:sp>
            <p:nvSpPr>
              <p:cNvPr id="48"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 name="ïśľiḓê"/>
            <p:cNvGrpSpPr/>
            <p:nvPr userDrawn="1"/>
          </p:nvGrpSpPr>
          <p:grpSpPr>
            <a:xfrm>
              <a:off x="4302126" y="4013201"/>
              <a:ext cx="5973762" cy="336550"/>
              <a:chOff x="4302126" y="4013201"/>
              <a:chExt cx="5973762" cy="336550"/>
            </a:xfrm>
          </p:grpSpPr>
          <p:sp>
            <p:nvSpPr>
              <p:cNvPr id="13"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7" name="文本占位符 86"/>
          <p:cNvSpPr>
            <a:spLocks noGrp="1"/>
          </p:cNvSpPr>
          <p:nvPr>
            <p:ph type="body" sz="quarter" idx="14" hasCustomPrompt="1"/>
          </p:nvPr>
        </p:nvSpPr>
        <p:spPr>
          <a:xfrm>
            <a:off x="660400" y="1929576"/>
            <a:ext cx="1656265" cy="1590675"/>
          </a:xfrm>
          <a:prstGeom prst="rect">
            <a:avLst/>
          </a:prstGeom>
        </p:spPr>
        <p:txBody>
          <a:bodyPr lIns="0" tIns="0" rIns="0" bIns="0" anchor="ctr" anchorCtr="0">
            <a:noAutofit/>
          </a:bodyPr>
          <a:lstStyle>
            <a:lvl1pPr marL="0" indent="0" algn="l">
              <a:buFontTx/>
              <a:buNone/>
              <a:defRPr sz="11500">
                <a:latin typeface="+mn-lt"/>
              </a:defRPr>
            </a:lvl1pPr>
          </a:lstStyle>
          <a:p>
            <a:pPr lvl="0"/>
            <a:r>
              <a:rPr lang="en-US" altLang="zh-CN"/>
              <a:t>01</a:t>
            </a:r>
            <a:endParaRPr lang="zh-CN" altLang="en-US"/>
          </a:p>
        </p:txBody>
      </p:sp>
      <p:sp>
        <p:nvSpPr>
          <p:cNvPr id="89" name="文本占位符 88"/>
          <p:cNvSpPr>
            <a:spLocks noGrp="1"/>
          </p:cNvSpPr>
          <p:nvPr>
            <p:ph type="body" sz="quarter" idx="15" hasCustomPrompt="1"/>
          </p:nvPr>
        </p:nvSpPr>
        <p:spPr>
          <a:xfrm>
            <a:off x="660399" y="3462714"/>
            <a:ext cx="6887029" cy="561151"/>
          </a:xfrm>
          <a:prstGeom prst="rect">
            <a:avLst/>
          </a:prstGeom>
        </p:spPr>
        <p:txBody>
          <a:bodyPr lIns="0" tIns="0" rIns="0" bIns="0" anchor="ctr" anchorCtr="0">
            <a:normAutofit/>
          </a:bodyPr>
          <a:lstStyle>
            <a:lvl1pPr marL="0" indent="0">
              <a:buFontTx/>
              <a:buNone/>
              <a:defRPr sz="2800" b="1">
                <a:solidFill>
                  <a:schemeClr val="accent1"/>
                </a:solidFill>
              </a:defRPr>
            </a:lvl1pPr>
          </a:lstStyle>
          <a:p>
            <a:pPr lvl="0"/>
            <a:r>
              <a:rPr lang="zh-CN" altLang="en-US" dirty="0"/>
              <a:t>编辑母版文本样式</a:t>
            </a:r>
            <a:endParaRPr lang="zh-CN" altLang="en-US" dirty="0"/>
          </a:p>
        </p:txBody>
      </p:sp>
      <p:sp>
        <p:nvSpPr>
          <p:cNvPr id="91" name="文本占位符 88"/>
          <p:cNvSpPr>
            <a:spLocks noGrp="1"/>
          </p:cNvSpPr>
          <p:nvPr>
            <p:ph type="body" sz="quarter" idx="16" hasCustomPrompt="1"/>
          </p:nvPr>
        </p:nvSpPr>
        <p:spPr>
          <a:xfrm>
            <a:off x="660399" y="4082899"/>
            <a:ext cx="6887029" cy="393852"/>
          </a:xfrm>
          <a:prstGeom prst="rect">
            <a:avLst/>
          </a:prstGeom>
        </p:spPr>
        <p:txBody>
          <a:bodyPr lIns="0" tIns="0" rIns="0" bIns="0" anchor="ctr" anchorCtr="0">
            <a:normAutofit/>
          </a:bodyPr>
          <a:lstStyle>
            <a:lvl1pPr marL="0" indent="0">
              <a:buFontTx/>
              <a:buNone/>
              <a:defRPr sz="1600">
                <a:solidFill>
                  <a:schemeClr val="tx1">
                    <a:lumMod val="50000"/>
                    <a:lumOff val="50000"/>
                  </a:schemeClr>
                </a:solidFill>
                <a:latin typeface="+mn-lt"/>
              </a:defRPr>
            </a:lvl1pPr>
          </a:lstStyle>
          <a:p>
            <a:pPr lvl="0"/>
            <a:r>
              <a:rPr lang="en-US" altLang="zh-CN" dirty="0"/>
              <a:t>Lorem ipsum dolor </a:t>
            </a:r>
            <a:r>
              <a:rPr lang="en-US" altLang="zh-CN"/>
              <a:t>sit amet</a:t>
            </a:r>
            <a:endParaRPr lang="zh-CN" altLang="en-US"/>
          </a:p>
        </p:txBody>
      </p:sp>
      <p:sp>
        <p:nvSpPr>
          <p:cNvPr id="8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90204"/>
              <a:ea typeface="微软雅黑" panose="020B0503020204020204" pitchFamily="34" charset="-122"/>
            </a:endParaRPr>
          </a:p>
        </p:txBody>
      </p:sp>
      <p:grpSp>
        <p:nvGrpSpPr>
          <p:cNvPr id="3" name="组合 2"/>
          <p:cNvGrpSpPr/>
          <p:nvPr userDrawn="1"/>
        </p:nvGrpSpPr>
        <p:grpSpPr>
          <a:xfrm>
            <a:off x="1168907" y="547410"/>
            <a:ext cx="2529333" cy="811255"/>
            <a:chOff x="876679" y="527088"/>
            <a:chExt cx="1897001" cy="811254"/>
          </a:xfrm>
        </p:grpSpPr>
        <p:sp>
          <p:nvSpPr>
            <p:cNvPr id="4" name="直角三角形 3"/>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dirty="0">
                <a:solidFill>
                  <a:prstClr val="white"/>
                </a:solidFill>
                <a:latin typeface="Arial" panose="020B0604020202090204"/>
                <a:ea typeface="微软雅黑" panose="020B0503020204020204" pitchFamily="34" charset="-122"/>
              </a:endParaRPr>
            </a:p>
          </p:txBody>
        </p:sp>
        <p:sp>
          <p:nvSpPr>
            <p:cNvPr id="5" name="矩形 4"/>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90204"/>
                <a:ea typeface="微软雅黑" panose="020B0503020204020204" pitchFamily="34" charset="-122"/>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15" name="文本占位符 14"/>
          <p:cNvSpPr>
            <a:spLocks noGrp="1"/>
          </p:cNvSpPr>
          <p:nvPr>
            <p:ph type="body" sz="quarter" idx="14" hasCustomPrompt="1"/>
          </p:nvPr>
        </p:nvSpPr>
        <p:spPr>
          <a:xfrm>
            <a:off x="546100"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1</a:t>
            </a:r>
            <a:endParaRPr lang="zh-CN" altLang="en-US" dirty="0"/>
          </a:p>
        </p:txBody>
      </p:sp>
      <p:sp>
        <p:nvSpPr>
          <p:cNvPr id="20" name="文本占位符 19"/>
          <p:cNvSpPr>
            <a:spLocks noGrp="1"/>
          </p:cNvSpPr>
          <p:nvPr>
            <p:ph type="body" sz="quarter" idx="17" hasCustomPrompt="1"/>
          </p:nvPr>
        </p:nvSpPr>
        <p:spPr>
          <a:xfrm>
            <a:off x="1517755"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研究背景</a:t>
            </a:r>
            <a:endParaRPr lang="zh-CN" altLang="en-US"/>
          </a:p>
        </p:txBody>
      </p:sp>
      <p:sp>
        <p:nvSpPr>
          <p:cNvPr id="21" name="文本占位符 19"/>
          <p:cNvSpPr>
            <a:spLocks noGrp="1"/>
          </p:cNvSpPr>
          <p:nvPr>
            <p:ph type="body" sz="quarter" idx="18" hasCustomPrompt="1"/>
          </p:nvPr>
        </p:nvSpPr>
        <p:spPr>
          <a:xfrm>
            <a:off x="1517756"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Background</a:t>
            </a:r>
            <a:endParaRPr lang="zh-CN" altLang="en-US"/>
          </a:p>
        </p:txBody>
      </p:sp>
      <p:sp>
        <p:nvSpPr>
          <p:cNvPr id="22" name="文本占位符 14"/>
          <p:cNvSpPr>
            <a:spLocks noGrp="1"/>
          </p:cNvSpPr>
          <p:nvPr>
            <p:ph type="body" sz="quarter" idx="19" hasCustomPrompt="1"/>
          </p:nvPr>
        </p:nvSpPr>
        <p:spPr>
          <a:xfrm>
            <a:off x="324717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2</a:t>
            </a:r>
            <a:endParaRPr lang="zh-CN" altLang="en-US" dirty="0"/>
          </a:p>
        </p:txBody>
      </p:sp>
      <p:sp>
        <p:nvSpPr>
          <p:cNvPr id="23" name="文本占位符 19"/>
          <p:cNvSpPr>
            <a:spLocks noGrp="1"/>
          </p:cNvSpPr>
          <p:nvPr>
            <p:ph type="body" sz="quarter" idx="20" hasCustomPrompt="1"/>
          </p:nvPr>
        </p:nvSpPr>
        <p:spPr>
          <a:xfrm>
            <a:off x="421883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研究内容</a:t>
            </a:r>
            <a:endParaRPr lang="zh-CN" altLang="en-US"/>
          </a:p>
        </p:txBody>
      </p:sp>
      <p:sp>
        <p:nvSpPr>
          <p:cNvPr id="24" name="文本占位符 19"/>
          <p:cNvSpPr>
            <a:spLocks noGrp="1"/>
          </p:cNvSpPr>
          <p:nvPr>
            <p:ph type="body" sz="quarter" idx="21" hasCustomPrompt="1"/>
          </p:nvPr>
        </p:nvSpPr>
        <p:spPr>
          <a:xfrm>
            <a:off x="421883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altLang="zh-CN">
                <a:latin typeface="Arial" panose="020B0604020202090204" pitchFamily="34" charset="0"/>
                <a:ea typeface="微软雅黑" panose="020B0503020204020204" pitchFamily="34" charset="-122"/>
                <a:sym typeface="Arial" panose="020B0604020202090204" pitchFamily="34" charset="0"/>
              </a:rPr>
              <a:t>Detachment</a:t>
            </a:r>
            <a:endParaRPr lang="zh-CN" altLang="en-US" dirty="0">
              <a:latin typeface="Arial" panose="020B0604020202090204" pitchFamily="34" charset="0"/>
              <a:ea typeface="微软雅黑" panose="020B0503020204020204" pitchFamily="34" charset="-122"/>
              <a:sym typeface="Arial" panose="020B0604020202090204" pitchFamily="34" charset="0"/>
            </a:endParaRPr>
          </a:p>
        </p:txBody>
      </p:sp>
      <p:sp>
        <p:nvSpPr>
          <p:cNvPr id="25" name="文本占位符 14"/>
          <p:cNvSpPr>
            <a:spLocks noGrp="1"/>
          </p:cNvSpPr>
          <p:nvPr>
            <p:ph type="body" sz="quarter" idx="22" hasCustomPrompt="1"/>
          </p:nvPr>
        </p:nvSpPr>
        <p:spPr>
          <a:xfrm>
            <a:off x="601208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3</a:t>
            </a:r>
            <a:endParaRPr lang="zh-CN" altLang="en-US" dirty="0"/>
          </a:p>
        </p:txBody>
      </p:sp>
      <p:sp>
        <p:nvSpPr>
          <p:cNvPr id="26" name="文本占位符 19"/>
          <p:cNvSpPr>
            <a:spLocks noGrp="1"/>
          </p:cNvSpPr>
          <p:nvPr>
            <p:ph type="body" sz="quarter" idx="23" hasCustomPrompt="1"/>
          </p:nvPr>
        </p:nvSpPr>
        <p:spPr>
          <a:xfrm>
            <a:off x="698374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研究方法</a:t>
            </a:r>
            <a:endParaRPr lang="zh-CN" altLang="en-US"/>
          </a:p>
        </p:txBody>
      </p:sp>
      <p:sp>
        <p:nvSpPr>
          <p:cNvPr id="27" name="文本占位符 19"/>
          <p:cNvSpPr>
            <a:spLocks noGrp="1"/>
          </p:cNvSpPr>
          <p:nvPr>
            <p:ph type="body" sz="quarter" idx="24" hasCustomPrompt="1"/>
          </p:nvPr>
        </p:nvSpPr>
        <p:spPr>
          <a:xfrm>
            <a:off x="698374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Method</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文本占位符 14"/>
          <p:cNvSpPr>
            <a:spLocks noGrp="1"/>
          </p:cNvSpPr>
          <p:nvPr>
            <p:ph type="body" sz="quarter" idx="25" hasCustomPrompt="1"/>
          </p:nvPr>
        </p:nvSpPr>
        <p:spPr>
          <a:xfrm>
            <a:off x="546100"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4</a:t>
            </a:r>
            <a:endParaRPr lang="zh-CN" altLang="en-US" dirty="0"/>
          </a:p>
        </p:txBody>
      </p:sp>
      <p:sp>
        <p:nvSpPr>
          <p:cNvPr id="29" name="文本占位符 19"/>
          <p:cNvSpPr>
            <a:spLocks noGrp="1"/>
          </p:cNvSpPr>
          <p:nvPr>
            <p:ph type="body" sz="quarter" idx="26" hasCustomPrompt="1"/>
          </p:nvPr>
        </p:nvSpPr>
        <p:spPr>
          <a:xfrm>
            <a:off x="1517755"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研究结论</a:t>
            </a:r>
            <a:endParaRPr lang="zh-CN" altLang="en-US"/>
          </a:p>
        </p:txBody>
      </p:sp>
      <p:sp>
        <p:nvSpPr>
          <p:cNvPr id="30" name="文本占位符 19"/>
          <p:cNvSpPr>
            <a:spLocks noGrp="1"/>
          </p:cNvSpPr>
          <p:nvPr>
            <p:ph type="body" sz="quarter" idx="27" hasCustomPrompt="1"/>
          </p:nvPr>
        </p:nvSpPr>
        <p:spPr>
          <a:xfrm>
            <a:off x="1517756"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Conclusion</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占位符 14"/>
          <p:cNvSpPr>
            <a:spLocks noGrp="1"/>
          </p:cNvSpPr>
          <p:nvPr>
            <p:ph type="body" sz="quarter" idx="28" hasCustomPrompt="1"/>
          </p:nvPr>
        </p:nvSpPr>
        <p:spPr>
          <a:xfrm>
            <a:off x="324717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5</a:t>
            </a:r>
            <a:endParaRPr lang="zh-CN" altLang="en-US" dirty="0"/>
          </a:p>
        </p:txBody>
      </p:sp>
      <p:sp>
        <p:nvSpPr>
          <p:cNvPr id="32" name="文本占位符 19"/>
          <p:cNvSpPr>
            <a:spLocks noGrp="1"/>
          </p:cNvSpPr>
          <p:nvPr>
            <p:ph type="body" sz="quarter" idx="29" hasCustomPrompt="1"/>
          </p:nvPr>
        </p:nvSpPr>
        <p:spPr>
          <a:xfrm>
            <a:off x="421883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创新成果</a:t>
            </a:r>
            <a:endParaRPr lang="zh-CN" altLang="en-US"/>
          </a:p>
        </p:txBody>
      </p:sp>
      <p:sp>
        <p:nvSpPr>
          <p:cNvPr id="33" name="文本占位符 19"/>
          <p:cNvSpPr>
            <a:spLocks noGrp="1"/>
          </p:cNvSpPr>
          <p:nvPr>
            <p:ph type="body" sz="quarter" idx="30" hasCustomPrompt="1"/>
          </p:nvPr>
        </p:nvSpPr>
        <p:spPr>
          <a:xfrm>
            <a:off x="421883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Innovation</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文本占位符 14"/>
          <p:cNvSpPr>
            <a:spLocks noGrp="1"/>
          </p:cNvSpPr>
          <p:nvPr>
            <p:ph type="body" sz="quarter" idx="31" hasCustomPrompt="1"/>
          </p:nvPr>
        </p:nvSpPr>
        <p:spPr>
          <a:xfrm>
            <a:off x="601208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6</a:t>
            </a:r>
            <a:endParaRPr lang="zh-CN" altLang="en-US" dirty="0"/>
          </a:p>
        </p:txBody>
      </p:sp>
      <p:sp>
        <p:nvSpPr>
          <p:cNvPr id="35" name="文本占位符 19"/>
          <p:cNvSpPr>
            <a:spLocks noGrp="1"/>
          </p:cNvSpPr>
          <p:nvPr>
            <p:ph type="body" sz="quarter" idx="32" hasCustomPrompt="1"/>
          </p:nvPr>
        </p:nvSpPr>
        <p:spPr>
          <a:xfrm>
            <a:off x="698374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未来展望</a:t>
            </a:r>
            <a:endParaRPr lang="zh-CN" altLang="en-US"/>
          </a:p>
        </p:txBody>
      </p:sp>
      <p:sp>
        <p:nvSpPr>
          <p:cNvPr id="36" name="文本占位符 19"/>
          <p:cNvSpPr>
            <a:spLocks noGrp="1"/>
          </p:cNvSpPr>
          <p:nvPr>
            <p:ph type="body" sz="quarter" idx="33" hasCustomPrompt="1"/>
          </p:nvPr>
        </p:nvSpPr>
        <p:spPr>
          <a:xfrm>
            <a:off x="698374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Prospect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cxnSp>
        <p:nvCxnSpPr>
          <p:cNvPr id="41" name="直接连接符 40"/>
          <p:cNvCxnSpPr/>
          <p:nvPr userDrawn="1"/>
        </p:nvCxnSpPr>
        <p:spPr>
          <a:xfrm>
            <a:off x="3792668" y="3898613"/>
            <a:ext cx="2962487"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等腰三角形 41"/>
          <p:cNvSpPr/>
          <p:nvPr userDrawn="1"/>
        </p:nvSpPr>
        <p:spPr>
          <a:xfrm rot="18555005" flipV="1">
            <a:off x="4553525" y="-1413687"/>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1" name="文本占位符 10"/>
          <p:cNvSpPr>
            <a:spLocks noGrp="1"/>
          </p:cNvSpPr>
          <p:nvPr>
            <p:ph type="body" sz="quarter" idx="14" hasCustomPrompt="1"/>
          </p:nvPr>
        </p:nvSpPr>
        <p:spPr>
          <a:xfrm>
            <a:off x="1391631" y="1384300"/>
            <a:ext cx="2308120" cy="4089400"/>
          </a:xfrm>
          <a:prstGeom prst="rect">
            <a:avLst/>
          </a:prstGeom>
        </p:spPr>
        <p:txBody>
          <a:bodyPr vert="horz" lIns="91440" tIns="45720" rIns="91440" bIns="45720" rtlCol="0" anchor="b" anchorCtr="0">
            <a:noAutofit/>
          </a:bodyPr>
          <a:lstStyle>
            <a:lvl1pPr marL="228600" indent="-228600">
              <a:buFontTx/>
              <a:buNone/>
              <a:defRPr lang="zh-CN" altLang="en-US" sz="28700" dirty="0">
                <a:solidFill>
                  <a:schemeClr val="accent1"/>
                </a:solidFill>
                <a:latin typeface="Arial" panose="020B0604020202090204" pitchFamily="34" charset="0"/>
                <a:ea typeface="微软雅黑" panose="020B0503020204020204" pitchFamily="34" charset="-122"/>
                <a:cs typeface="+mn-ea"/>
              </a:defRPr>
            </a:lvl1pPr>
          </a:lstStyle>
          <a:p>
            <a:pPr marL="0" lvl="0" indent="0">
              <a:lnSpc>
                <a:spcPct val="120000"/>
              </a:lnSpc>
              <a:spcBef>
                <a:spcPts val="0"/>
              </a:spcBef>
              <a:buFontTx/>
              <a:buNone/>
            </a:pPr>
            <a:r>
              <a:rPr lang="en-US" altLang="zh-CN" dirty="0"/>
              <a:t>1</a:t>
            </a:r>
            <a:endParaRPr lang="zh-CN" altLang="en-US" dirty="0"/>
          </a:p>
        </p:txBody>
      </p:sp>
      <p:sp>
        <p:nvSpPr>
          <p:cNvPr id="43" name="文本占位符 10"/>
          <p:cNvSpPr>
            <a:spLocks noGrp="1"/>
          </p:cNvSpPr>
          <p:nvPr>
            <p:ph type="body" sz="quarter" idx="15" hasCustomPrompt="1"/>
          </p:nvPr>
        </p:nvSpPr>
        <p:spPr>
          <a:xfrm>
            <a:off x="3789897" y="2831116"/>
            <a:ext cx="3055404" cy="1001144"/>
          </a:xfrm>
          <a:prstGeom prst="rect">
            <a:avLst/>
          </a:prstGeom>
        </p:spPr>
        <p:txBody>
          <a:bodyPr vert="horz" lIns="0" tIns="0" rIns="0" bIns="0" rtlCol="0" anchor="ctr" anchorCtr="0">
            <a:noAutofit/>
          </a:bodyPr>
          <a:lstStyle>
            <a:lvl1pPr marL="228600" indent="-228600" algn="dist">
              <a:buFontTx/>
              <a:buNone/>
              <a:defRPr lang="zh-CN" altLang="en-US" sz="6000" b="1" dirty="0">
                <a:solidFill>
                  <a:schemeClr val="accent1"/>
                </a:solidFill>
                <a:latin typeface="Arial" panose="020B0604020202090204" pitchFamily="34" charset="0"/>
                <a:ea typeface="微软雅黑" panose="020B0503020204020204" pitchFamily="34" charset="-122"/>
                <a:cs typeface="+mn-ea"/>
              </a:defRPr>
            </a:lvl1pPr>
          </a:lstStyle>
          <a:p>
            <a:pPr marL="0" lvl="0" indent="0">
              <a:lnSpc>
                <a:spcPct val="120000"/>
              </a:lnSpc>
              <a:spcBef>
                <a:spcPts val="0"/>
              </a:spcBef>
              <a:buFontTx/>
              <a:buNone/>
            </a:pPr>
            <a:r>
              <a:rPr lang="zh-CN" altLang="en-US" dirty="0"/>
              <a:t>研究背景</a:t>
            </a:r>
            <a:endParaRPr lang="zh-CN" altLang="en-US" dirty="0"/>
          </a:p>
        </p:txBody>
      </p:sp>
      <p:sp>
        <p:nvSpPr>
          <p:cNvPr id="44" name="文本占位符 10"/>
          <p:cNvSpPr>
            <a:spLocks noGrp="1"/>
          </p:cNvSpPr>
          <p:nvPr>
            <p:ph type="body" sz="quarter" idx="16" hasCustomPrompt="1"/>
          </p:nvPr>
        </p:nvSpPr>
        <p:spPr>
          <a:xfrm>
            <a:off x="3789897" y="3810207"/>
            <a:ext cx="3055404" cy="1001144"/>
          </a:xfrm>
          <a:prstGeom prst="rect">
            <a:avLst/>
          </a:prstGeom>
        </p:spPr>
        <p:txBody>
          <a:bodyPr vert="horz" lIns="0" tIns="0" rIns="0" bIns="0" rtlCol="0" anchor="ctr" anchorCtr="0">
            <a:noAutofit/>
          </a:bodyPr>
          <a:lstStyle>
            <a:lvl1pPr marL="228600" indent="-228600" algn="dist">
              <a:buFontTx/>
              <a:buNone/>
              <a:defRPr lang="zh-CN" altLang="en-US" sz="4000" dirty="0">
                <a:solidFill>
                  <a:schemeClr val="tx1">
                    <a:lumMod val="50000"/>
                    <a:lumOff val="50000"/>
                  </a:schemeClr>
                </a:solidFill>
                <a:latin typeface="Arial" panose="020B0604020202090204" pitchFamily="34" charset="0"/>
                <a:ea typeface="微软雅黑" panose="020B0503020204020204" pitchFamily="34" charset="-122"/>
                <a:cs typeface="+mn-ea"/>
              </a:defRPr>
            </a:lvl1pPr>
          </a:lstStyle>
          <a:p>
            <a:pPr marL="0" lvl="0" indent="0" algn="dist">
              <a:lnSpc>
                <a:spcPct val="120000"/>
              </a:lnSpc>
              <a:spcBef>
                <a:spcPts val="0"/>
              </a:spcBef>
              <a:buFontTx/>
              <a:buNone/>
            </a:pPr>
            <a:r>
              <a:rPr lang="en-US" altLang="zh-CN" dirty="0"/>
              <a:t>Background</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cxnSp>
        <p:nvCxnSpPr>
          <p:cNvPr id="41" name="直接连接符 40"/>
          <p:cNvCxnSpPr/>
          <p:nvPr userDrawn="1"/>
        </p:nvCxnSpPr>
        <p:spPr>
          <a:xfrm>
            <a:off x="3792668" y="3898613"/>
            <a:ext cx="2962487"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等腰三角形 41"/>
          <p:cNvSpPr/>
          <p:nvPr userDrawn="1"/>
        </p:nvSpPr>
        <p:spPr>
          <a:xfrm rot="18555005" flipV="1">
            <a:off x="4553525" y="-1413687"/>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1" name="文本占位符 10"/>
          <p:cNvSpPr>
            <a:spLocks noGrp="1"/>
          </p:cNvSpPr>
          <p:nvPr>
            <p:ph type="body" sz="quarter" idx="14" hasCustomPrompt="1"/>
          </p:nvPr>
        </p:nvSpPr>
        <p:spPr>
          <a:xfrm>
            <a:off x="1391631" y="1384300"/>
            <a:ext cx="2308120" cy="4089400"/>
          </a:xfrm>
          <a:prstGeom prst="rect">
            <a:avLst/>
          </a:prstGeom>
        </p:spPr>
        <p:txBody>
          <a:bodyPr vert="horz" lIns="91440" tIns="45720" rIns="91440" bIns="45720" rtlCol="0" anchor="b" anchorCtr="0">
            <a:noAutofit/>
          </a:bodyPr>
          <a:lstStyle>
            <a:lvl1pPr marL="228600" indent="-228600">
              <a:buFontTx/>
              <a:buNone/>
              <a:defRPr lang="zh-CN" altLang="en-US" sz="28700" dirty="0">
                <a:solidFill>
                  <a:schemeClr val="accent1"/>
                </a:solidFill>
                <a:latin typeface="Arial" panose="020B0604020202090204" pitchFamily="34" charset="0"/>
                <a:ea typeface="微软雅黑" panose="020B0503020204020204" pitchFamily="34" charset="-122"/>
                <a:cs typeface="+mn-ea"/>
              </a:defRPr>
            </a:lvl1pPr>
          </a:lstStyle>
          <a:p>
            <a:pPr marL="0" lvl="0" indent="0">
              <a:lnSpc>
                <a:spcPct val="120000"/>
              </a:lnSpc>
              <a:spcBef>
                <a:spcPts val="0"/>
              </a:spcBef>
              <a:buFontTx/>
              <a:buNone/>
            </a:pPr>
            <a:r>
              <a:rPr lang="en-US" altLang="zh-CN" dirty="0"/>
              <a:t>1</a:t>
            </a:r>
            <a:endParaRPr lang="zh-CN" altLang="en-US" dirty="0"/>
          </a:p>
        </p:txBody>
      </p:sp>
      <p:sp>
        <p:nvSpPr>
          <p:cNvPr id="43" name="文本占位符 10"/>
          <p:cNvSpPr>
            <a:spLocks noGrp="1"/>
          </p:cNvSpPr>
          <p:nvPr>
            <p:ph type="body" sz="quarter" idx="15" hasCustomPrompt="1"/>
          </p:nvPr>
        </p:nvSpPr>
        <p:spPr>
          <a:xfrm>
            <a:off x="3789897" y="2831116"/>
            <a:ext cx="3055404" cy="1001144"/>
          </a:xfrm>
          <a:prstGeom prst="rect">
            <a:avLst/>
          </a:prstGeom>
        </p:spPr>
        <p:txBody>
          <a:bodyPr vert="horz" lIns="0" tIns="0" rIns="0" bIns="0" rtlCol="0" anchor="ctr" anchorCtr="0">
            <a:noAutofit/>
          </a:bodyPr>
          <a:lstStyle>
            <a:lvl1pPr marL="228600" indent="-228600" algn="dist">
              <a:buFontTx/>
              <a:buNone/>
              <a:defRPr lang="zh-CN" altLang="en-US" sz="6000" b="1" dirty="0">
                <a:solidFill>
                  <a:schemeClr val="accent1"/>
                </a:solidFill>
                <a:latin typeface="Arial" panose="020B0604020202090204" pitchFamily="34" charset="0"/>
                <a:ea typeface="微软雅黑" panose="020B0503020204020204" pitchFamily="34" charset="-122"/>
                <a:cs typeface="+mn-ea"/>
              </a:defRPr>
            </a:lvl1pPr>
          </a:lstStyle>
          <a:p>
            <a:pPr marL="0" lvl="0" indent="0">
              <a:lnSpc>
                <a:spcPct val="120000"/>
              </a:lnSpc>
              <a:spcBef>
                <a:spcPts val="0"/>
              </a:spcBef>
              <a:buFontTx/>
              <a:buNone/>
            </a:pPr>
            <a:r>
              <a:rPr lang="zh-CN" altLang="en-US" dirty="0"/>
              <a:t>研究背景</a:t>
            </a:r>
            <a:endParaRPr lang="zh-CN" altLang="en-US" dirty="0"/>
          </a:p>
        </p:txBody>
      </p:sp>
      <p:sp>
        <p:nvSpPr>
          <p:cNvPr id="44" name="文本占位符 10"/>
          <p:cNvSpPr>
            <a:spLocks noGrp="1"/>
          </p:cNvSpPr>
          <p:nvPr>
            <p:ph type="body" sz="quarter" idx="16" hasCustomPrompt="1"/>
          </p:nvPr>
        </p:nvSpPr>
        <p:spPr>
          <a:xfrm>
            <a:off x="3789897" y="3810207"/>
            <a:ext cx="3055404" cy="1001144"/>
          </a:xfrm>
          <a:prstGeom prst="rect">
            <a:avLst/>
          </a:prstGeom>
        </p:spPr>
        <p:txBody>
          <a:bodyPr vert="horz" lIns="0" tIns="0" rIns="0" bIns="0" rtlCol="0" anchor="ctr" anchorCtr="0">
            <a:noAutofit/>
          </a:bodyPr>
          <a:lstStyle>
            <a:lvl1pPr marL="228600" indent="-228600" algn="dist">
              <a:buFontTx/>
              <a:buNone/>
              <a:defRPr lang="zh-CN" altLang="en-US" sz="4000" dirty="0">
                <a:solidFill>
                  <a:schemeClr val="tx1">
                    <a:lumMod val="50000"/>
                    <a:lumOff val="50000"/>
                  </a:schemeClr>
                </a:solidFill>
                <a:latin typeface="Arial" panose="020B0604020202090204" pitchFamily="34" charset="0"/>
                <a:ea typeface="微软雅黑" panose="020B0503020204020204" pitchFamily="34" charset="-122"/>
                <a:cs typeface="+mn-ea"/>
              </a:defRPr>
            </a:lvl1pPr>
          </a:lstStyle>
          <a:p>
            <a:pPr marL="0" lvl="0" indent="0" algn="dist">
              <a:lnSpc>
                <a:spcPct val="120000"/>
              </a:lnSpc>
              <a:spcBef>
                <a:spcPts val="0"/>
              </a:spcBef>
              <a:buFontTx/>
              <a:buNone/>
            </a:pPr>
            <a:r>
              <a:rPr lang="en-US" altLang="zh-CN" dirty="0"/>
              <a:t>Background</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15" name="文本占位符 14"/>
          <p:cNvSpPr>
            <a:spLocks noGrp="1"/>
          </p:cNvSpPr>
          <p:nvPr>
            <p:ph type="body" sz="quarter" idx="14" hasCustomPrompt="1"/>
          </p:nvPr>
        </p:nvSpPr>
        <p:spPr>
          <a:xfrm>
            <a:off x="546100"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1</a:t>
            </a:r>
            <a:endParaRPr lang="zh-CN" altLang="en-US" dirty="0"/>
          </a:p>
        </p:txBody>
      </p:sp>
      <p:sp>
        <p:nvSpPr>
          <p:cNvPr id="20" name="文本占位符 19"/>
          <p:cNvSpPr>
            <a:spLocks noGrp="1"/>
          </p:cNvSpPr>
          <p:nvPr>
            <p:ph type="body" sz="quarter" idx="17" hasCustomPrompt="1"/>
          </p:nvPr>
        </p:nvSpPr>
        <p:spPr>
          <a:xfrm>
            <a:off x="1517755"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研究背景</a:t>
            </a:r>
            <a:endParaRPr lang="zh-CN" altLang="en-US"/>
          </a:p>
        </p:txBody>
      </p:sp>
      <p:sp>
        <p:nvSpPr>
          <p:cNvPr id="21" name="文本占位符 19"/>
          <p:cNvSpPr>
            <a:spLocks noGrp="1"/>
          </p:cNvSpPr>
          <p:nvPr>
            <p:ph type="body" sz="quarter" idx="18" hasCustomPrompt="1"/>
          </p:nvPr>
        </p:nvSpPr>
        <p:spPr>
          <a:xfrm>
            <a:off x="1517756"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Background</a:t>
            </a:r>
            <a:endParaRPr lang="zh-CN" altLang="en-US"/>
          </a:p>
        </p:txBody>
      </p:sp>
      <p:sp>
        <p:nvSpPr>
          <p:cNvPr id="22" name="文本占位符 14"/>
          <p:cNvSpPr>
            <a:spLocks noGrp="1"/>
          </p:cNvSpPr>
          <p:nvPr>
            <p:ph type="body" sz="quarter" idx="19" hasCustomPrompt="1"/>
          </p:nvPr>
        </p:nvSpPr>
        <p:spPr>
          <a:xfrm>
            <a:off x="324717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2</a:t>
            </a:r>
            <a:endParaRPr lang="zh-CN" altLang="en-US" dirty="0"/>
          </a:p>
        </p:txBody>
      </p:sp>
      <p:sp>
        <p:nvSpPr>
          <p:cNvPr id="23" name="文本占位符 19"/>
          <p:cNvSpPr>
            <a:spLocks noGrp="1"/>
          </p:cNvSpPr>
          <p:nvPr>
            <p:ph type="body" sz="quarter" idx="20" hasCustomPrompt="1"/>
          </p:nvPr>
        </p:nvSpPr>
        <p:spPr>
          <a:xfrm>
            <a:off x="421883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研究内容</a:t>
            </a:r>
            <a:endParaRPr lang="zh-CN" altLang="en-US"/>
          </a:p>
        </p:txBody>
      </p:sp>
      <p:sp>
        <p:nvSpPr>
          <p:cNvPr id="24" name="文本占位符 19"/>
          <p:cNvSpPr>
            <a:spLocks noGrp="1"/>
          </p:cNvSpPr>
          <p:nvPr>
            <p:ph type="body" sz="quarter" idx="21" hasCustomPrompt="1"/>
          </p:nvPr>
        </p:nvSpPr>
        <p:spPr>
          <a:xfrm>
            <a:off x="421883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altLang="zh-CN">
                <a:latin typeface="Arial" panose="020B0604020202090204" pitchFamily="34" charset="0"/>
                <a:ea typeface="微软雅黑" panose="020B0503020204020204" pitchFamily="34" charset="-122"/>
                <a:sym typeface="Arial" panose="020B0604020202090204" pitchFamily="34" charset="0"/>
              </a:rPr>
              <a:t>Detachment</a:t>
            </a:r>
            <a:endParaRPr lang="zh-CN" altLang="en-US" dirty="0">
              <a:latin typeface="Arial" panose="020B0604020202090204" pitchFamily="34" charset="0"/>
              <a:ea typeface="微软雅黑" panose="020B0503020204020204" pitchFamily="34" charset="-122"/>
              <a:sym typeface="Arial" panose="020B0604020202090204" pitchFamily="34" charset="0"/>
            </a:endParaRPr>
          </a:p>
        </p:txBody>
      </p:sp>
      <p:sp>
        <p:nvSpPr>
          <p:cNvPr id="25" name="文本占位符 14"/>
          <p:cNvSpPr>
            <a:spLocks noGrp="1"/>
          </p:cNvSpPr>
          <p:nvPr>
            <p:ph type="body" sz="quarter" idx="22" hasCustomPrompt="1"/>
          </p:nvPr>
        </p:nvSpPr>
        <p:spPr>
          <a:xfrm>
            <a:off x="601208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3</a:t>
            </a:r>
            <a:endParaRPr lang="zh-CN" altLang="en-US" dirty="0"/>
          </a:p>
        </p:txBody>
      </p:sp>
      <p:sp>
        <p:nvSpPr>
          <p:cNvPr id="26" name="文本占位符 19"/>
          <p:cNvSpPr>
            <a:spLocks noGrp="1"/>
          </p:cNvSpPr>
          <p:nvPr>
            <p:ph type="body" sz="quarter" idx="23" hasCustomPrompt="1"/>
          </p:nvPr>
        </p:nvSpPr>
        <p:spPr>
          <a:xfrm>
            <a:off x="698374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研究方法</a:t>
            </a:r>
            <a:endParaRPr lang="zh-CN" altLang="en-US"/>
          </a:p>
        </p:txBody>
      </p:sp>
      <p:sp>
        <p:nvSpPr>
          <p:cNvPr id="27" name="文本占位符 19"/>
          <p:cNvSpPr>
            <a:spLocks noGrp="1"/>
          </p:cNvSpPr>
          <p:nvPr>
            <p:ph type="body" sz="quarter" idx="24" hasCustomPrompt="1"/>
          </p:nvPr>
        </p:nvSpPr>
        <p:spPr>
          <a:xfrm>
            <a:off x="698374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Method</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文本占位符 14"/>
          <p:cNvSpPr>
            <a:spLocks noGrp="1"/>
          </p:cNvSpPr>
          <p:nvPr>
            <p:ph type="body" sz="quarter" idx="25" hasCustomPrompt="1"/>
          </p:nvPr>
        </p:nvSpPr>
        <p:spPr>
          <a:xfrm>
            <a:off x="546100"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4</a:t>
            </a:r>
            <a:endParaRPr lang="zh-CN" altLang="en-US" dirty="0"/>
          </a:p>
        </p:txBody>
      </p:sp>
      <p:sp>
        <p:nvSpPr>
          <p:cNvPr id="29" name="文本占位符 19"/>
          <p:cNvSpPr>
            <a:spLocks noGrp="1"/>
          </p:cNvSpPr>
          <p:nvPr>
            <p:ph type="body" sz="quarter" idx="26" hasCustomPrompt="1"/>
          </p:nvPr>
        </p:nvSpPr>
        <p:spPr>
          <a:xfrm>
            <a:off x="1517755"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研究结论</a:t>
            </a:r>
            <a:endParaRPr lang="zh-CN" altLang="en-US"/>
          </a:p>
        </p:txBody>
      </p:sp>
      <p:sp>
        <p:nvSpPr>
          <p:cNvPr id="30" name="文本占位符 19"/>
          <p:cNvSpPr>
            <a:spLocks noGrp="1"/>
          </p:cNvSpPr>
          <p:nvPr>
            <p:ph type="body" sz="quarter" idx="27" hasCustomPrompt="1"/>
          </p:nvPr>
        </p:nvSpPr>
        <p:spPr>
          <a:xfrm>
            <a:off x="1517756"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Conclusion</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占位符 14"/>
          <p:cNvSpPr>
            <a:spLocks noGrp="1"/>
          </p:cNvSpPr>
          <p:nvPr>
            <p:ph type="body" sz="quarter" idx="28" hasCustomPrompt="1"/>
          </p:nvPr>
        </p:nvSpPr>
        <p:spPr>
          <a:xfrm>
            <a:off x="324717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5</a:t>
            </a:r>
            <a:endParaRPr lang="zh-CN" altLang="en-US" dirty="0"/>
          </a:p>
        </p:txBody>
      </p:sp>
      <p:sp>
        <p:nvSpPr>
          <p:cNvPr id="32" name="文本占位符 19"/>
          <p:cNvSpPr>
            <a:spLocks noGrp="1"/>
          </p:cNvSpPr>
          <p:nvPr>
            <p:ph type="body" sz="quarter" idx="29" hasCustomPrompt="1"/>
          </p:nvPr>
        </p:nvSpPr>
        <p:spPr>
          <a:xfrm>
            <a:off x="421883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创新成果</a:t>
            </a:r>
            <a:endParaRPr lang="zh-CN" altLang="en-US"/>
          </a:p>
        </p:txBody>
      </p:sp>
      <p:sp>
        <p:nvSpPr>
          <p:cNvPr id="33" name="文本占位符 19"/>
          <p:cNvSpPr>
            <a:spLocks noGrp="1"/>
          </p:cNvSpPr>
          <p:nvPr>
            <p:ph type="body" sz="quarter" idx="30" hasCustomPrompt="1"/>
          </p:nvPr>
        </p:nvSpPr>
        <p:spPr>
          <a:xfrm>
            <a:off x="421883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Innovation</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文本占位符 14"/>
          <p:cNvSpPr>
            <a:spLocks noGrp="1"/>
          </p:cNvSpPr>
          <p:nvPr>
            <p:ph type="body" sz="quarter" idx="31" hasCustomPrompt="1"/>
          </p:nvPr>
        </p:nvSpPr>
        <p:spPr>
          <a:xfrm>
            <a:off x="601208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6</a:t>
            </a:r>
            <a:endParaRPr lang="zh-CN" altLang="en-US" dirty="0"/>
          </a:p>
        </p:txBody>
      </p:sp>
      <p:sp>
        <p:nvSpPr>
          <p:cNvPr id="35" name="文本占位符 19"/>
          <p:cNvSpPr>
            <a:spLocks noGrp="1"/>
          </p:cNvSpPr>
          <p:nvPr>
            <p:ph type="body" sz="quarter" idx="32" hasCustomPrompt="1"/>
          </p:nvPr>
        </p:nvSpPr>
        <p:spPr>
          <a:xfrm>
            <a:off x="698374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未来展望</a:t>
            </a:r>
            <a:endParaRPr lang="zh-CN" altLang="en-US"/>
          </a:p>
        </p:txBody>
      </p:sp>
      <p:sp>
        <p:nvSpPr>
          <p:cNvPr id="36" name="文本占位符 19"/>
          <p:cNvSpPr>
            <a:spLocks noGrp="1"/>
          </p:cNvSpPr>
          <p:nvPr>
            <p:ph type="body" sz="quarter" idx="33" hasCustomPrompt="1"/>
          </p:nvPr>
        </p:nvSpPr>
        <p:spPr>
          <a:xfrm>
            <a:off x="698374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90204" pitchFamily="34" charset="0"/>
                <a:ea typeface="微软雅黑" panose="020B0503020204020204" pitchFamily="34" charset="-122"/>
                <a:cs typeface="+mn-ea"/>
                <a:sym typeface="Arial" panose="020B0604020202090204" pitchFamily="34" charset="0"/>
              </a:rPr>
              <a:t>Prospect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2" name="矩形 1"/>
          <p:cNvSpPr/>
          <p:nvPr userDrawn="1"/>
        </p:nvSpPr>
        <p:spPr>
          <a:xfrm>
            <a:off x="0" y="371061"/>
            <a:ext cx="3403600" cy="657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99888" y="386834"/>
            <a:ext cx="1364476" cy="646331"/>
          </a:xfrm>
          <a:prstGeom prst="rect">
            <a:avLst/>
          </a:prstGeom>
        </p:spPr>
        <p:txBody>
          <a:bodyPr wrap="none">
            <a:spAutoFit/>
          </a:bodyPr>
          <a:lstStyle/>
          <a:p>
            <a:r>
              <a:rPr lang="zh-CN" altLang="en-US" sz="3600" b="1" dirty="0">
                <a:solidFill>
                  <a:schemeClr val="bg1"/>
                </a:solidFill>
                <a:latin typeface="+mn-lt"/>
                <a:ea typeface="+mn-ea"/>
                <a:cs typeface="+mn-ea"/>
                <a:sym typeface="+mn-lt"/>
              </a:rPr>
              <a:t>目 录 </a:t>
            </a:r>
            <a:endParaRPr lang="zh-CN" altLang="en-US" sz="3600" b="1" dirty="0"/>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371061"/>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12" name="图片占位符 11"/>
          <p:cNvSpPr>
            <a:spLocks noGrp="1"/>
          </p:cNvSpPr>
          <p:nvPr>
            <p:ph type="pic" sz="quarter" idx="13"/>
          </p:nvPr>
        </p:nvSpPr>
        <p:spPr>
          <a:xfrm>
            <a:off x="1515179" y="1704975"/>
            <a:ext cx="3987800" cy="3571875"/>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4"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灯片编号占位符 5"/>
          <p:cNvSpPr>
            <a:spLocks noGrp="1"/>
          </p:cNvSpPr>
          <p:nvPr>
            <p:ph type="sldNum" sz="quarter" idx="4"/>
          </p:nvPr>
        </p:nvSpPr>
        <p:spPr>
          <a:xfrm>
            <a:off x="9151691" y="6258359"/>
            <a:ext cx="2743200" cy="365125"/>
          </a:xfrm>
          <a:prstGeom prst="rect">
            <a:avLst/>
          </a:prstGeom>
        </p:spPr>
        <p:txBody>
          <a:bodyPr vert="horz" lIns="91440" tIns="45720" rIns="90000" bIns="45720" rtlCol="0" anchor="ctr"/>
          <a:lstStyle>
            <a:lvl1pPr algn="r">
              <a:defRPr sz="1200">
                <a:solidFill>
                  <a:schemeClr val="tx1">
                    <a:tint val="75000"/>
                  </a:schemeClr>
                </a:solidFill>
              </a:defRPr>
            </a:lvl1pPr>
          </a:lstStyle>
          <a:p>
            <a:fld id="{E0374D5E-809C-4B52-9B1B-43F9E11137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tags" Target="../tags/tag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2" Type="http://schemas.openxmlformats.org/officeDocument/2006/relationships/notesSlide" Target="../notesSlides/notesSlide9.xml"/><Relationship Id="rId11" Type="http://schemas.openxmlformats.org/officeDocument/2006/relationships/slideLayout" Target="../slideLayouts/slideLayout30.xml"/><Relationship Id="rId10" Type="http://schemas.openxmlformats.org/officeDocument/2006/relationships/image" Target="../media/image1.jpe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8" Type="http://schemas.openxmlformats.org/officeDocument/2006/relationships/notesSlide" Target="../notesSlides/notesSlide10.xml"/><Relationship Id="rId17" Type="http://schemas.openxmlformats.org/officeDocument/2006/relationships/slideLayout" Target="../slideLayouts/slideLayout24.xml"/><Relationship Id="rId16" Type="http://schemas.openxmlformats.org/officeDocument/2006/relationships/image" Target="../media/image10.png"/><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image" Target="../media/image9.png"/><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emf"/><Relationship Id="rId3" Type="http://schemas.openxmlformats.org/officeDocument/2006/relationships/oleObject" Target="../embeddings/oleObject1.bin"/><Relationship Id="rId2" Type="http://schemas.openxmlformats.org/officeDocument/2006/relationships/image" Target="../media/image11.png"/><Relationship Id="rId11" Type="http://schemas.openxmlformats.org/officeDocument/2006/relationships/notesSlide" Target="../notesSlides/notesSlide11.xml"/><Relationship Id="rId10" Type="http://schemas.openxmlformats.org/officeDocument/2006/relationships/vmlDrawing" Target="../drawings/vmlDrawing1.v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1" Type="http://schemas.openxmlformats.org/officeDocument/2006/relationships/notesSlide" Target="../notesSlides/notesSlide17.xml"/><Relationship Id="rId10" Type="http://schemas.openxmlformats.org/officeDocument/2006/relationships/slideLayout" Target="../slideLayouts/slideLayout24.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4.xml"/><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4.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tags" Target="../tags/tag28.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themeOverride" Target="../theme/themeOverride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78068" y="2345295"/>
            <a:ext cx="6653863" cy="1497857"/>
          </a:xfrm>
        </p:spPr>
        <p:txBody>
          <a:bodyPr>
            <a:noAutofit/>
          </a:bodyPr>
          <a:lstStyle/>
          <a:p>
            <a:pPr algn="ctr"/>
            <a:r>
              <a:rPr lang="zh-CN" altLang="en-US" dirty="0">
                <a:solidFill>
                  <a:srgbClr val="00468E"/>
                </a:solidFill>
                <a:sym typeface="Arial" panose="020B0604020202090204" pitchFamily="34" charset="0"/>
              </a:rPr>
              <a:t>华能阳江雷平海上风电场储能运行方案设计</a:t>
            </a:r>
            <a:endParaRPr lang="zh-CN" altLang="en-US" dirty="0">
              <a:solidFill>
                <a:srgbClr val="00468E"/>
              </a:solidFill>
              <a:sym typeface="Arial" panose="020B0604020202090204" pitchFamily="34" charset="0"/>
            </a:endParaRPr>
          </a:p>
        </p:txBody>
      </p:sp>
      <p:pic>
        <p:nvPicPr>
          <p:cNvPr id="14"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
        <p:nvSpPr>
          <p:cNvPr id="30" name="灯片编号占位符 29"/>
          <p:cNvSpPr>
            <a:spLocks noGrp="1"/>
          </p:cNvSpPr>
          <p:nvPr>
            <p:ph type="sldNum" sz="quarter" idx="16"/>
          </p:nvPr>
        </p:nvSpPr>
        <p:spPr/>
        <p:txBody>
          <a:bodyPr/>
          <a:lstStyle/>
          <a:p>
            <a:fld id="{E0374D5E-809C-4B52-9B1B-43F9E1113751}" type="slidenum">
              <a:rPr lang="zh-CN" altLang="en-US" smtClean="0"/>
            </a:fld>
            <a:endParaRPr lang="zh-CN" altLang="en-US"/>
          </a:p>
        </p:txBody>
      </p:sp>
      <p:sp>
        <p:nvSpPr>
          <p:cNvPr id="6" name="矩形 5"/>
          <p:cNvSpPr/>
          <p:nvPr/>
        </p:nvSpPr>
        <p:spPr>
          <a:xfrm>
            <a:off x="673100" y="6243805"/>
            <a:ext cx="2347766" cy="338554"/>
          </a:xfrm>
          <a:prstGeom prst="rect">
            <a:avLst/>
          </a:prstGeom>
        </p:spPr>
        <p:txBody>
          <a:bodyPr wrap="square" anchor="ctr" anchorCtr="0">
            <a:spAutoFit/>
          </a:bodyPr>
          <a:lstStyle/>
          <a:p>
            <a:pPr algn="dist"/>
            <a:r>
              <a:rPr lang="zh-CN" altLang="en-US" sz="1600" dirty="0">
                <a:solidFill>
                  <a:schemeClr val="bg1">
                    <a:lumMod val="50000"/>
                  </a:schemeClr>
                </a:solidFill>
                <a:latin typeface="宋体" pitchFamily="2" charset="-122"/>
                <a:ea typeface="宋体" pitchFamily="2" charset="-122"/>
              </a:rPr>
              <a:t>博学 慎思 明辨 笃行</a:t>
            </a:r>
            <a:endParaRPr lang="zh-CN" altLang="en-US" sz="1600" dirty="0">
              <a:solidFill>
                <a:schemeClr val="bg1">
                  <a:lumMod val="50000"/>
                </a:schemeClr>
              </a:solidFill>
              <a:latin typeface="宋体" pitchFamily="2" charset="-122"/>
              <a:ea typeface="宋体" pitchFamily="2" charset="-122"/>
            </a:endParaRPr>
          </a:p>
        </p:txBody>
      </p:sp>
      <p:grpSp>
        <p:nvGrpSpPr>
          <p:cNvPr id="8"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583569" y="747688"/>
            <a:ext cx="5088173" cy="1145731"/>
            <a:chOff x="1914526" y="2486026"/>
            <a:chExt cx="8361362" cy="1882775"/>
          </a:xfrm>
        </p:grpSpPr>
        <p:grpSp>
          <p:nvGrpSpPr>
            <p:cNvPr id="9" name="îşliḑê"/>
            <p:cNvGrpSpPr/>
            <p:nvPr userDrawn="1"/>
          </p:nvGrpSpPr>
          <p:grpSpPr>
            <a:xfrm>
              <a:off x="1914526" y="2486026"/>
              <a:ext cx="1882775" cy="1882775"/>
              <a:chOff x="1914526" y="2486026"/>
              <a:chExt cx="1882775" cy="1882775"/>
            </a:xfrm>
          </p:grpSpPr>
          <p:sp>
            <p:nvSpPr>
              <p:cNvPr id="60"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1"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íṧļïďê"/>
            <p:cNvGrpSpPr/>
            <p:nvPr userDrawn="1"/>
          </p:nvGrpSpPr>
          <p:grpSpPr>
            <a:xfrm>
              <a:off x="4119563" y="2551113"/>
              <a:ext cx="6130925" cy="1306513"/>
              <a:chOff x="4119563" y="2551113"/>
              <a:chExt cx="6130925" cy="1306513"/>
            </a:xfrm>
          </p:grpSpPr>
          <p:sp>
            <p:nvSpPr>
              <p:cNvPr id="49"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57"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 name="ïśľiḓê"/>
            <p:cNvGrpSpPr/>
            <p:nvPr userDrawn="1"/>
          </p:nvGrpSpPr>
          <p:grpSpPr>
            <a:xfrm>
              <a:off x="4302126" y="4013201"/>
              <a:ext cx="5973762" cy="336550"/>
              <a:chOff x="4302126" y="4013201"/>
              <a:chExt cx="5973762" cy="336550"/>
            </a:xfrm>
          </p:grpSpPr>
          <p:sp>
            <p:nvSpPr>
              <p:cNvPr id="12"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3" name="TextBox 6"/>
          <p:cNvSpPr txBox="1"/>
          <p:nvPr/>
        </p:nvSpPr>
        <p:spPr>
          <a:xfrm>
            <a:off x="2184135" y="4612877"/>
            <a:ext cx="1781810" cy="36703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1800" b="1" dirty="0">
                <a:solidFill>
                  <a:srgbClr val="00488A"/>
                </a:solidFill>
                <a:latin typeface="微软雅黑" panose="020B0503020204020204" pitchFamily="34" charset="-122"/>
                <a:ea typeface="微软雅黑" panose="020B0503020204020204" pitchFamily="34" charset="-122"/>
              </a:rPr>
              <a:t>答辩人</a:t>
            </a:r>
            <a:r>
              <a:rPr lang="zh-CN" altLang="en-US" sz="1800" dirty="0">
                <a:solidFill>
                  <a:srgbClr val="00488A"/>
                </a:solidFill>
                <a:latin typeface="微软雅黑" panose="020B0503020204020204" pitchFamily="34" charset="-122"/>
                <a:ea typeface="微软雅黑" panose="020B0503020204020204" pitchFamily="34" charset="-122"/>
              </a:rPr>
              <a:t>：</a:t>
            </a:r>
            <a:r>
              <a:rPr lang="zh-CN" altLang="en-US" sz="1800" dirty="0">
                <a:solidFill>
                  <a:srgbClr val="00488A"/>
                </a:solidFill>
                <a:latin typeface="微软雅黑" panose="020B0503020204020204" pitchFamily="34" charset="-122"/>
                <a:ea typeface="微软雅黑" panose="020B0503020204020204" pitchFamily="34" charset="-122"/>
              </a:rPr>
              <a:t>陈天淼</a:t>
            </a:r>
            <a:endParaRPr lang="zh-CN" altLang="en-US" sz="1800" dirty="0">
              <a:solidFill>
                <a:srgbClr val="00488A"/>
              </a:solidFill>
              <a:latin typeface="微软雅黑" panose="020B0503020204020204" pitchFamily="34" charset="-122"/>
              <a:ea typeface="微软雅黑" panose="020B0503020204020204" pitchFamily="34" charset="-122"/>
            </a:endParaRPr>
          </a:p>
        </p:txBody>
      </p:sp>
      <p:sp>
        <p:nvSpPr>
          <p:cNvPr id="84" name="TextBox 7"/>
          <p:cNvSpPr txBox="1"/>
          <p:nvPr/>
        </p:nvSpPr>
        <p:spPr>
          <a:xfrm>
            <a:off x="4742562" y="4612877"/>
            <a:ext cx="2331039" cy="369308"/>
          </a:xfrm>
          <a:prstGeom prst="rect">
            <a:avLst/>
          </a:prstGeom>
          <a:noFill/>
        </p:spPr>
        <p:txBody>
          <a:bodyPr wrap="none" lIns="91416" tIns="45708" rIns="91416" bIns="45708" rtlCol="0">
            <a:spAutoFit/>
          </a:bodyPr>
          <a:lstStyle/>
          <a:p>
            <a:pPr algn="ctr"/>
            <a:r>
              <a:rPr lang="zh-CN" altLang="en-US" b="1" dirty="0">
                <a:solidFill>
                  <a:srgbClr val="00488A"/>
                </a:solidFill>
                <a:latin typeface="微软雅黑" panose="020B0503020204020204" pitchFamily="34" charset="-122"/>
                <a:ea typeface="微软雅黑" panose="020B0503020204020204" pitchFamily="34" charset="-122"/>
              </a:rPr>
              <a:t>指导老师</a:t>
            </a:r>
            <a:r>
              <a:rPr lang="zh-CN" altLang="en-US" dirty="0">
                <a:solidFill>
                  <a:srgbClr val="00488A"/>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杨苹 教授</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Freeform 8"/>
          <p:cNvSpPr>
            <a:spLocks noChangeAspect="1" noEditPoints="1"/>
          </p:cNvSpPr>
          <p:nvPr/>
        </p:nvSpPr>
        <p:spPr bwMode="auto">
          <a:xfrm>
            <a:off x="4265777" y="4595821"/>
            <a:ext cx="409713" cy="411441"/>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7" name="Freeform 7"/>
          <p:cNvSpPr>
            <a:spLocks noChangeAspect="1" noEditPoints="1"/>
          </p:cNvSpPr>
          <p:nvPr/>
        </p:nvSpPr>
        <p:spPr bwMode="auto">
          <a:xfrm>
            <a:off x="1729681" y="4595821"/>
            <a:ext cx="413230" cy="40743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28"/>
          <p:cNvSpPr>
            <a:spLocks noGrp="1"/>
          </p:cNvSpPr>
          <p:nvPr>
            <p:ph type="sldNum" sz="quarter" idx="11"/>
          </p:nvPr>
        </p:nvSpPr>
        <p:spPr/>
        <p:txBody>
          <a:bodyPr/>
          <a:lstStyle/>
          <a:p>
            <a:fld id="{E0374D5E-809C-4B52-9B1B-43F9E1113751}" type="slidenum">
              <a:rPr lang="zh-CN" altLang="en-US" smtClean="0"/>
            </a:fld>
            <a:endParaRPr lang="zh-CN" altLang="en-US"/>
          </a:p>
        </p:txBody>
      </p:sp>
      <p:sp>
        <p:nvSpPr>
          <p:cNvPr id="26" name="矩形 25"/>
          <p:cNvSpPr/>
          <p:nvPr/>
        </p:nvSpPr>
        <p:spPr>
          <a:xfrm>
            <a:off x="673100" y="6243805"/>
            <a:ext cx="2347766" cy="338554"/>
          </a:xfrm>
          <a:prstGeom prst="rect">
            <a:avLst/>
          </a:prstGeom>
        </p:spPr>
        <p:txBody>
          <a:bodyPr wrap="square" anchor="ctr" anchorCtr="0">
            <a:spAutoFit/>
          </a:bodyPr>
          <a:lstStyle/>
          <a:p>
            <a:pPr algn="dist"/>
            <a:r>
              <a:rPr lang="zh-CN" altLang="en-US" sz="1600" dirty="0">
                <a:solidFill>
                  <a:schemeClr val="bg1">
                    <a:lumMod val="50000"/>
                  </a:schemeClr>
                </a:solidFill>
                <a:latin typeface="宋体" pitchFamily="2" charset="-122"/>
                <a:ea typeface="宋体" pitchFamily="2" charset="-122"/>
              </a:rPr>
              <a:t>博学 慎思 明辨 笃行</a:t>
            </a:r>
            <a:endParaRPr lang="zh-CN" altLang="en-US" sz="1600" dirty="0">
              <a:solidFill>
                <a:schemeClr val="bg1">
                  <a:lumMod val="50000"/>
                </a:schemeClr>
              </a:solidFill>
              <a:latin typeface="宋体" pitchFamily="2" charset="-122"/>
              <a:ea typeface="宋体" pitchFamily="2" charset="-122"/>
            </a:endParaRPr>
          </a:p>
        </p:txBody>
      </p:sp>
      <p:sp>
        <p:nvSpPr>
          <p:cNvPr id="36" name="矩形 35"/>
          <p:cNvSpPr/>
          <p:nvPr/>
        </p:nvSpPr>
        <p:spPr>
          <a:xfrm>
            <a:off x="0" y="371061"/>
            <a:ext cx="3403600" cy="6576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98942" y="369020"/>
            <a:ext cx="2414444" cy="646331"/>
          </a:xfrm>
          <a:prstGeom prst="rect">
            <a:avLst/>
          </a:prstGeom>
        </p:spPr>
        <p:txBody>
          <a:bodyPr wrap="none">
            <a:spAutoFit/>
          </a:bodyPr>
          <a:lstStyle/>
          <a:p>
            <a:r>
              <a:rPr lang="en-US" altLang="zh-CN" sz="3600" b="1" dirty="0">
                <a:solidFill>
                  <a:schemeClr val="bg1"/>
                </a:solidFill>
                <a:latin typeface="+mn-lt"/>
                <a:ea typeface="+mn-ea"/>
                <a:cs typeface="+mn-ea"/>
                <a:sym typeface="+mn-lt"/>
              </a:rPr>
              <a:t>3 </a:t>
            </a:r>
            <a:r>
              <a:rPr lang="zh-CN" altLang="en-US" sz="3600" b="1" dirty="0">
                <a:solidFill>
                  <a:schemeClr val="bg1"/>
                </a:solidFill>
                <a:cs typeface="+mn-ea"/>
                <a:sym typeface="+mn-lt"/>
              </a:rPr>
              <a:t>研究内容</a:t>
            </a:r>
            <a:endParaRPr lang="zh-CN" altLang="en-US" sz="3600" b="1" dirty="0"/>
          </a:p>
        </p:txBody>
      </p:sp>
      <p:grpSp>
        <p:nvGrpSpPr>
          <p:cNvPr id="2" name="组合 1"/>
          <p:cNvGrpSpPr/>
          <p:nvPr>
            <p:custDataLst>
              <p:tags r:id="rId1"/>
            </p:custDataLst>
          </p:nvPr>
        </p:nvGrpSpPr>
        <p:grpSpPr>
          <a:xfrm>
            <a:off x="2369789" y="1715525"/>
            <a:ext cx="4741855" cy="3423428"/>
            <a:chOff x="2625116" y="1715525"/>
            <a:chExt cx="4741855" cy="3423428"/>
          </a:xfrm>
        </p:grpSpPr>
        <p:grpSp>
          <p:nvGrpSpPr>
            <p:cNvPr id="39" name="组合 38"/>
            <p:cNvGrpSpPr/>
            <p:nvPr/>
          </p:nvGrpSpPr>
          <p:grpSpPr>
            <a:xfrm>
              <a:off x="4366903" y="1715525"/>
              <a:ext cx="2694558" cy="643468"/>
              <a:chOff x="669527" y="2250625"/>
              <a:chExt cx="2694558" cy="643468"/>
            </a:xfrm>
          </p:grpSpPr>
          <p:sp>
            <p:nvSpPr>
              <p:cNvPr id="41" name="文本占位符 67"/>
              <p:cNvSpPr txBox="1"/>
              <p:nvPr>
                <p:custDataLst>
                  <p:tags r:id="rId2"/>
                </p:custDataLst>
              </p:nvPr>
            </p:nvSpPr>
            <p:spPr>
              <a:xfrm>
                <a:off x="1601476" y="2464379"/>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风储结构</a:t>
                </a:r>
                <a:endPar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文本占位符 7"/>
              <p:cNvSpPr txBox="1"/>
              <p:nvPr>
                <p:custDataLst>
                  <p:tags r:id="rId3"/>
                </p:custDataLst>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dirty="0">
                    <a:latin typeface="Arial" panose="020B0604020202090204" pitchFamily="34" charset="0"/>
                    <a:ea typeface="微软雅黑" panose="020B0503020204020204" pitchFamily="34" charset="-122"/>
                    <a:sym typeface="Arial" panose="020B0604020202090204" pitchFamily="34" charset="0"/>
                  </a:rPr>
                  <a:t>01</a:t>
                </a:r>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3" name="组合 42"/>
            <p:cNvGrpSpPr/>
            <p:nvPr/>
          </p:nvGrpSpPr>
          <p:grpSpPr>
            <a:xfrm>
              <a:off x="4365327" y="3563084"/>
              <a:ext cx="3001644" cy="643468"/>
              <a:chOff x="669527" y="2250625"/>
              <a:chExt cx="3001644" cy="643468"/>
            </a:xfrm>
          </p:grpSpPr>
          <p:sp>
            <p:nvSpPr>
              <p:cNvPr id="45" name="文本占位符 67"/>
              <p:cNvSpPr txBox="1"/>
              <p:nvPr>
                <p:custDataLst>
                  <p:tags r:id="rId4"/>
                </p:custDataLst>
              </p:nvPr>
            </p:nvSpPr>
            <p:spPr>
              <a:xfrm>
                <a:off x="1607414" y="2471782"/>
                <a:ext cx="2063757" cy="201155"/>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配储</a:t>
                </a: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策略</a:t>
                </a:r>
                <a:endPar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文本占位符 7"/>
              <p:cNvSpPr txBox="1"/>
              <p:nvPr>
                <p:custDataLst>
                  <p:tags r:id="rId5"/>
                </p:custDataLst>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dirty="0">
                    <a:latin typeface="Arial" panose="020B0604020202090204" pitchFamily="34" charset="0"/>
                    <a:ea typeface="微软雅黑" panose="020B0503020204020204" pitchFamily="34" charset="-122"/>
                    <a:sym typeface="Arial" panose="020B0604020202090204" pitchFamily="34" charset="0"/>
                  </a:rPr>
                  <a:t>03</a:t>
                </a:r>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7" name="组合 46"/>
            <p:cNvGrpSpPr/>
            <p:nvPr/>
          </p:nvGrpSpPr>
          <p:grpSpPr>
            <a:xfrm>
              <a:off x="2625116" y="4495485"/>
              <a:ext cx="2700496" cy="643468"/>
              <a:chOff x="669527" y="2250625"/>
              <a:chExt cx="2700496" cy="643468"/>
            </a:xfrm>
          </p:grpSpPr>
          <p:sp>
            <p:nvSpPr>
              <p:cNvPr id="49" name="文本占位符 67"/>
              <p:cNvSpPr txBox="1"/>
              <p:nvPr>
                <p:custDataLst>
                  <p:tags r:id="rId6"/>
                </p:custDataLst>
              </p:nvPr>
            </p:nvSpPr>
            <p:spPr>
              <a:xfrm>
                <a:off x="1607414" y="2449633"/>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运行</a:t>
                </a: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方案</a:t>
                </a:r>
                <a:endPar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文本占位符 7"/>
              <p:cNvSpPr txBox="1"/>
              <p:nvPr>
                <p:custDataLst>
                  <p:tags r:id="rId7"/>
                </p:custDataLst>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dirty="0">
                    <a:latin typeface="Arial" panose="020B0604020202090204" pitchFamily="34" charset="0"/>
                    <a:ea typeface="微软雅黑" panose="020B0503020204020204" pitchFamily="34" charset="-122"/>
                    <a:sym typeface="Arial" panose="020B0604020202090204" pitchFamily="34" charset="0"/>
                  </a:rPr>
                  <a:t>04</a:t>
                </a:r>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51" name="组合 50"/>
            <p:cNvGrpSpPr/>
            <p:nvPr/>
          </p:nvGrpSpPr>
          <p:grpSpPr>
            <a:xfrm>
              <a:off x="2625116" y="2707185"/>
              <a:ext cx="2700496" cy="643468"/>
              <a:chOff x="669527" y="2250625"/>
              <a:chExt cx="2700496" cy="643468"/>
            </a:xfrm>
          </p:grpSpPr>
          <p:sp>
            <p:nvSpPr>
              <p:cNvPr id="53" name="文本占位符 67"/>
              <p:cNvSpPr txBox="1"/>
              <p:nvPr>
                <p:custDataLst>
                  <p:tags r:id="rId8"/>
                </p:custDataLst>
              </p:nvPr>
            </p:nvSpPr>
            <p:spPr>
              <a:xfrm>
                <a:off x="1607414" y="2449633"/>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波动</a:t>
                </a:r>
                <a:r>
                  <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特性</a:t>
                </a:r>
                <a:endParaRPr lang="zh-CN" altLang="en-US" sz="32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文本占位符 7"/>
              <p:cNvSpPr txBox="1"/>
              <p:nvPr>
                <p:custDataLst>
                  <p:tags r:id="rId9"/>
                </p:custDataLst>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dirty="0">
                    <a:latin typeface="Arial" panose="020B0604020202090204" pitchFamily="34" charset="0"/>
                    <a:ea typeface="微软雅黑" panose="020B0503020204020204" pitchFamily="34" charset="-122"/>
                    <a:sym typeface="Arial" panose="020B0604020202090204" pitchFamily="34" charset="0"/>
                  </a:rPr>
                  <a:t>02</a:t>
                </a:r>
                <a:endParaRPr lang="en-US" dirty="0">
                  <a:latin typeface="Arial" panose="020B0604020202090204" pitchFamily="34" charset="0"/>
                  <a:ea typeface="微软雅黑" panose="020B0503020204020204" pitchFamily="34" charset="-122"/>
                  <a:sym typeface="Arial" panose="020B0604020202090204" pitchFamily="34" charset="0"/>
                </a:endParaRPr>
              </a:p>
            </p:txBody>
          </p:sp>
        </p:grpSp>
      </p:grpSp>
      <p:pic>
        <p:nvPicPr>
          <p:cNvPr id="27" name="图片占位符 13"/>
          <p:cNvPicPr>
            <a:picLocks noGrp="1" noChangeAspect="1"/>
          </p:cNvPicPr>
          <p:nvPr>
            <p:ph type="pic" sz="quarter" idx="13"/>
          </p:nvPr>
        </p:nvPicPr>
        <p:blipFill rotWithShape="1">
          <a:blip r:embed="rId10"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47"/>
          <p:cNvSpPr/>
          <p:nvPr/>
        </p:nvSpPr>
        <p:spPr>
          <a:xfrm>
            <a:off x="322763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38" name="直接连接符 37"/>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566789"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3.1</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风储</a:t>
            </a:r>
            <a:r>
              <a:rPr lang="zh-CN" altLang="en-US" b="1" dirty="0">
                <a:solidFill>
                  <a:schemeClr val="bg1"/>
                </a:solidFill>
                <a:latin typeface="微软雅黑" panose="020B0503020204020204" pitchFamily="34" charset="-122"/>
                <a:ea typeface="微软雅黑" panose="020B0503020204020204" pitchFamily="34" charset="-122"/>
              </a:rPr>
              <a:t>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577915"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波动特</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2" name="TextBox 10"/>
          <p:cNvSpPr txBox="1"/>
          <p:nvPr/>
        </p:nvSpPr>
        <p:spPr>
          <a:xfrm>
            <a:off x="9640501" y="231793"/>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46" name="直接连接符 45"/>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p:cNvSpPr txBox="1"/>
          <p:nvPr/>
        </p:nvSpPr>
        <p:spPr>
          <a:xfrm>
            <a:off x="7616878" y="199198"/>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52" name="箭头: 右 51"/>
          <p:cNvSpPr/>
          <p:nvPr>
            <p:custDataLst>
              <p:tags r:id="rId2"/>
            </p:custDataLst>
          </p:nvPr>
        </p:nvSpPr>
        <p:spPr>
          <a:xfrm rot="10800000">
            <a:off x="7129503" y="1374617"/>
            <a:ext cx="2956930" cy="2204228"/>
          </a:xfrm>
          <a:prstGeom prst="rightArrow">
            <a:avLst>
              <a:gd name="adj1" fmla="val 50000"/>
              <a:gd name="adj2" fmla="val 33921"/>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nvGrpSpPr>
          <p:cNvPr id="69" name="组合 68"/>
          <p:cNvGrpSpPr/>
          <p:nvPr>
            <p:custDataLst>
              <p:tags r:id="rId3"/>
            </p:custDataLst>
          </p:nvPr>
        </p:nvGrpSpPr>
        <p:grpSpPr>
          <a:xfrm>
            <a:off x="5308363" y="1245036"/>
            <a:ext cx="6067936" cy="2360942"/>
            <a:chOff x="4843298" y="4288156"/>
            <a:chExt cx="6067936" cy="2360942"/>
          </a:xfrm>
        </p:grpSpPr>
        <p:sp>
          <p:nvSpPr>
            <p:cNvPr id="64" name="文本框 63"/>
            <p:cNvSpPr txBox="1"/>
            <p:nvPr>
              <p:custDataLst>
                <p:tags r:id="rId4"/>
              </p:custDataLst>
            </p:nvPr>
          </p:nvSpPr>
          <p:spPr>
            <a:xfrm>
              <a:off x="5579110" y="4407597"/>
              <a:ext cx="5332124" cy="1614170"/>
            </a:xfrm>
            <a:prstGeom prst="rect">
              <a:avLst/>
            </a:prstGeom>
            <a:noFill/>
          </p:spPr>
          <p:txBody>
            <a:bodyPr wrap="square">
              <a:spAutoFit/>
            </a:bodyPr>
            <a:lstStyle/>
            <a:p>
              <a:pPr marL="285750" lvl="1" indent="-285750">
                <a:lnSpc>
                  <a:spcPct val="110000"/>
                </a:lnSpc>
                <a:buFont typeface="Wingdings" panose="05000000000000000000" pitchFamily="2" charset="2"/>
                <a:buChar char="n"/>
              </a:pP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风力发电机通过</a:t>
              </a:r>
              <a:r>
                <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MPPT</a:t>
              </a: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控制达到最大功率跟踪，应用超速控制、桨距角控制等</a:t>
              </a:r>
              <a:r>
                <a:rPr kumimoji="0" lang="zh-CN" altLang="en-US" sz="1800" b="1" i="0" u="none" strike="noStrike" kern="0" cap="none" spc="0" normalizeH="0" baseline="0" dirty="0">
                  <a:solidFill>
                    <a:srgbClr val="1D5B99"/>
                  </a:solidFill>
                  <a:latin typeface="微软雅黑" panose="020B0503020204020204" pitchFamily="34" charset="-122"/>
                  <a:ea typeface="微软雅黑" panose="020B0503020204020204" pitchFamily="34" charset="-122"/>
                  <a:sym typeface="+mn-ea"/>
                </a:rPr>
                <a:t>平抑短时间功率波动。</a:t>
              </a:r>
              <a:endPar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endParaRPr>
            </a:p>
            <a:p>
              <a:pPr marL="0" lvl="1" indent="0">
                <a:lnSpc>
                  <a:spcPct val="110000"/>
                </a:lnSpc>
                <a:buFont typeface="Wingdings" panose="05000000000000000000" pitchFamily="2" charset="2"/>
                <a:buNone/>
              </a:pPr>
              <a:endPar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endParaRPr>
            </a:p>
            <a:p>
              <a:pPr marL="285750" lvl="1" indent="-285750">
                <a:lnSpc>
                  <a:spcPct val="110000"/>
                </a:lnSpc>
                <a:buFont typeface="Wingdings" panose="05000000000000000000" pitchFamily="2" charset="2"/>
                <a:buChar char="n"/>
              </a:pPr>
              <a:r>
                <a:rPr lang="zh-CN" altLang="en-US" kern="0" dirty="0">
                  <a:latin typeface="微软雅黑" panose="020B0503020204020204" pitchFamily="34" charset="-122"/>
                  <a:ea typeface="微软雅黑" panose="020B0503020204020204" pitchFamily="34" charset="-122"/>
                  <a:sym typeface="+mn-ea"/>
                </a:rPr>
                <a:t>海上风力发电机</a:t>
              </a:r>
              <a:r>
                <a:rPr lang="zh-CN" altLang="en-US" b="1" kern="0" dirty="0">
                  <a:solidFill>
                    <a:srgbClr val="1D5B99"/>
                  </a:solidFill>
                  <a:latin typeface="微软雅黑" panose="020B0503020204020204" pitchFamily="34" charset="-122"/>
                  <a:ea typeface="微软雅黑" panose="020B0503020204020204" pitchFamily="34" charset="-122"/>
                  <a:sym typeface="+mn-ea"/>
                </a:rPr>
                <a:t>偏航系统不参与波动平抑。</a:t>
              </a:r>
              <a:endParaRPr lang="zh-CN" altLang="en-US" b="1" kern="0" dirty="0">
                <a:solidFill>
                  <a:srgbClr val="1D5B99"/>
                </a:solidFill>
                <a:latin typeface="微软雅黑" panose="020B0503020204020204" pitchFamily="34" charset="-122"/>
                <a:ea typeface="微软雅黑" panose="020B0503020204020204" pitchFamily="34" charset="-122"/>
                <a:sym typeface="+mn-ea"/>
              </a:endParaRPr>
            </a:p>
          </p:txBody>
        </p:sp>
        <p:sp>
          <p:nvSpPr>
            <p:cNvPr id="65" name="矩形 64"/>
            <p:cNvSpPr/>
            <p:nvPr>
              <p:custDataLst>
                <p:tags r:id="rId5"/>
              </p:custDataLst>
            </p:nvPr>
          </p:nvSpPr>
          <p:spPr>
            <a:xfrm>
              <a:off x="4843300" y="4288156"/>
              <a:ext cx="741988" cy="2360942"/>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风电</a:t>
              </a: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平抑</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66" name="矩形 65"/>
            <p:cNvSpPr/>
            <p:nvPr>
              <p:custDataLst>
                <p:tags r:id="rId6"/>
              </p:custDataLst>
            </p:nvPr>
          </p:nvSpPr>
          <p:spPr>
            <a:xfrm>
              <a:off x="4843298" y="4288156"/>
              <a:ext cx="6061095" cy="2360942"/>
            </a:xfrm>
            <a:prstGeom prst="rect">
              <a:avLst/>
            </a:prstGeom>
            <a:noFill/>
            <a:ln w="1905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grpSp>
        <p:nvGrpSpPr>
          <p:cNvPr id="29" name="组合 28"/>
          <p:cNvGrpSpPr/>
          <p:nvPr>
            <p:custDataLst>
              <p:tags r:id="rId7"/>
            </p:custDataLst>
          </p:nvPr>
        </p:nvGrpSpPr>
        <p:grpSpPr>
          <a:xfrm>
            <a:off x="820995" y="3973154"/>
            <a:ext cx="6473825" cy="2360943"/>
            <a:chOff x="449891" y="1129659"/>
            <a:chExt cx="6473825" cy="2721080"/>
          </a:xfrm>
        </p:grpSpPr>
        <p:sp>
          <p:nvSpPr>
            <p:cNvPr id="30" name="箭头: 右 24"/>
            <p:cNvSpPr/>
            <p:nvPr>
              <p:custDataLst>
                <p:tags r:id="rId8"/>
              </p:custDataLst>
            </p:nvPr>
          </p:nvSpPr>
          <p:spPr>
            <a:xfrm>
              <a:off x="911011" y="1204786"/>
              <a:ext cx="6012705" cy="2563549"/>
            </a:xfrm>
            <a:prstGeom prst="rightArrow">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31" name="文本框 30"/>
            <p:cNvSpPr txBox="1"/>
            <p:nvPr>
              <p:custDataLst>
                <p:tags r:id="rId9"/>
              </p:custDataLst>
            </p:nvPr>
          </p:nvSpPr>
          <p:spPr>
            <a:xfrm>
              <a:off x="1185703" y="1227395"/>
              <a:ext cx="5332124" cy="1860395"/>
            </a:xfrm>
            <a:prstGeom prst="rect">
              <a:avLst/>
            </a:prstGeom>
            <a:noFill/>
          </p:spPr>
          <p:txBody>
            <a:bodyPr wrap="square">
              <a:spAutoFit/>
            </a:bodyPr>
            <a:lstStyle/>
            <a:p>
              <a:pPr marL="285750" marR="0" lvl="1" indent="-285750" algn="just" defTabSz="914400" eaLnBrk="1" fontAlgn="auto" latinLnBrk="0" hangingPunct="1">
                <a:lnSpc>
                  <a:spcPct val="110000"/>
                </a:lnSpc>
                <a:spcBef>
                  <a:spcPts val="0"/>
                </a:spcBef>
                <a:spcAft>
                  <a:spcPts val="0"/>
                </a:spcAft>
                <a:buClrTx/>
                <a:buSzTx/>
                <a:buFont typeface="Wingdings" panose="05000000000000000000" pitchFamily="2" charset="2"/>
                <a:buChar char="Ø"/>
                <a:defRPr/>
              </a:pPr>
              <a:r>
                <a:rPr lang="zh-CN" altLang="en-US" kern="0" dirty="0">
                  <a:latin typeface="微软雅黑" panose="020B0503020204020204" pitchFamily="34" charset="-122"/>
                  <a:ea typeface="微软雅黑" panose="020B0503020204020204" pitchFamily="34" charset="-122"/>
                  <a:sym typeface="+mn-ea"/>
                </a:rPr>
                <a:t>风电场配储调节功率在并网点</a:t>
              </a:r>
              <a:r>
                <a:rPr lang="en-US" altLang="zh-CN" kern="0" dirty="0">
                  <a:latin typeface="微软雅黑" panose="020B0503020204020204" pitchFamily="34" charset="-122"/>
                  <a:ea typeface="微软雅黑" panose="020B0503020204020204" pitchFamily="34" charset="-122"/>
                  <a:sym typeface="+mn-ea"/>
                </a:rPr>
                <a:t>PCC</a:t>
              </a:r>
              <a:r>
                <a:rPr lang="zh-CN" altLang="en-US" kern="0" dirty="0">
                  <a:latin typeface="微软雅黑" panose="020B0503020204020204" pitchFamily="34" charset="-122"/>
                  <a:ea typeface="微软雅黑" panose="020B0503020204020204" pitchFamily="34" charset="-122"/>
                  <a:sym typeface="+mn-ea"/>
                </a:rPr>
                <a:t>处，而不是风机</a:t>
              </a:r>
              <a:r>
                <a:rPr lang="zh-CN" altLang="en-US" kern="0" dirty="0">
                  <a:latin typeface="微软雅黑" panose="020B0503020204020204" pitchFamily="34" charset="-122"/>
                  <a:ea typeface="微软雅黑" panose="020B0503020204020204" pitchFamily="34" charset="-122"/>
                  <a:sym typeface="+mn-ea"/>
                </a:rPr>
                <a:t>内部直流测，有利于风电场</a:t>
              </a:r>
              <a:r>
                <a:rPr lang="zh-CN" altLang="en-US" kern="0" dirty="0">
                  <a:latin typeface="微软雅黑" panose="020B0503020204020204" pitchFamily="34" charset="-122"/>
                  <a:ea typeface="微软雅黑" panose="020B0503020204020204" pitchFamily="34" charset="-122"/>
                  <a:sym typeface="+mn-ea"/>
                </a:rPr>
                <a:t>改造。</a:t>
              </a:r>
              <a:endParaRPr lang="zh-CN" altLang="en-US" kern="0" dirty="0">
                <a:latin typeface="微软雅黑" panose="020B0503020204020204" pitchFamily="34" charset="-122"/>
                <a:ea typeface="微软雅黑" panose="020B0503020204020204" pitchFamily="34" charset="-122"/>
                <a:sym typeface="+mn-ea"/>
              </a:endParaRPr>
            </a:p>
            <a:p>
              <a:pPr marL="285750" marR="0" lvl="1" indent="-285750" algn="just" defTabSz="914400" eaLnBrk="1" fontAlgn="auto" latinLnBrk="0" hangingPunct="1">
                <a:lnSpc>
                  <a:spcPct val="110000"/>
                </a:lnSpc>
                <a:spcBef>
                  <a:spcPts val="0"/>
                </a:spcBef>
                <a:spcAft>
                  <a:spcPts val="0"/>
                </a:spcAft>
                <a:buClrTx/>
                <a:buSzTx/>
                <a:buFont typeface="Wingdings" panose="05000000000000000000" pitchFamily="2" charset="2"/>
                <a:buChar char="Ø"/>
                <a:defRPr/>
              </a:pPr>
              <a:endParaRPr lang="zh-CN" altLang="en-US" kern="0" dirty="0">
                <a:latin typeface="微软雅黑" panose="020B0503020204020204" pitchFamily="34" charset="-122"/>
                <a:ea typeface="微软雅黑" panose="020B0503020204020204" pitchFamily="34" charset="-122"/>
                <a:sym typeface="+mn-ea"/>
              </a:endParaRPr>
            </a:p>
            <a:p>
              <a:pPr marL="285750" marR="0" lvl="1" indent="-285750" algn="just" defTabSz="914400" eaLnBrk="1" fontAlgn="auto" latinLnBrk="0" hangingPunct="1">
                <a:lnSpc>
                  <a:spcPct val="110000"/>
                </a:lnSpc>
                <a:spcBef>
                  <a:spcPts val="0"/>
                </a:spcBef>
                <a:spcAft>
                  <a:spcPts val="0"/>
                </a:spcAft>
                <a:buClrTx/>
                <a:buSzTx/>
                <a:buFont typeface="Wingdings" panose="05000000000000000000" pitchFamily="2" charset="2"/>
                <a:buChar char="Ø"/>
                <a:defRPr/>
              </a:pPr>
              <a:r>
                <a:rPr lang="zh-CN" altLang="en-US" kern="0" dirty="0">
                  <a:latin typeface="微软雅黑" panose="020B0503020204020204" pitchFamily="34" charset="-122"/>
                  <a:ea typeface="微软雅黑" panose="020B0503020204020204" pitchFamily="34" charset="-122"/>
                  <a:sym typeface="+mn-ea"/>
                </a:rPr>
                <a:t>储能系统采用磷酸铁锂电池，响应速度快。由</a:t>
              </a:r>
              <a:r>
                <a:rPr lang="en-US" altLang="zh-CN" kern="0" dirty="0">
                  <a:latin typeface="微软雅黑" panose="020B0503020204020204" pitchFamily="34" charset="-122"/>
                  <a:ea typeface="微软雅黑" panose="020B0503020204020204" pitchFamily="34" charset="-122"/>
                  <a:sym typeface="+mn-ea"/>
                </a:rPr>
                <a:t>PCS</a:t>
              </a:r>
              <a:r>
                <a:rPr lang="zh-CN" altLang="en-US" kern="0" dirty="0">
                  <a:latin typeface="微软雅黑" panose="020B0503020204020204" pitchFamily="34" charset="-122"/>
                  <a:ea typeface="微软雅黑" panose="020B0503020204020204" pitchFamily="34" charset="-122"/>
                  <a:sym typeface="+mn-ea"/>
                </a:rPr>
                <a:t>变流系统接入并网点，</a:t>
              </a:r>
              <a:r>
                <a:rPr lang="zh-CN" altLang="en-US" b="1" kern="0" dirty="0">
                  <a:solidFill>
                    <a:srgbClr val="1D5B99"/>
                  </a:solidFill>
                  <a:latin typeface="微软雅黑" panose="020B0503020204020204" pitchFamily="34" charset="-122"/>
                  <a:ea typeface="微软雅黑" panose="020B0503020204020204" pitchFamily="34" charset="-122"/>
                  <a:sym typeface="+mn-ea"/>
                </a:rPr>
                <a:t>效率问题不可忽视。</a:t>
              </a:r>
              <a:endParaRPr lang="zh-CN" altLang="en-US" kern="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10"/>
              </p:custDataLst>
            </p:nvPr>
          </p:nvSpPr>
          <p:spPr>
            <a:xfrm>
              <a:off x="449893" y="1129659"/>
              <a:ext cx="741988" cy="2721080"/>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b="1" kern="0" dirty="0">
                  <a:solidFill>
                    <a:srgbClr val="FFFFFF"/>
                  </a:solidFill>
                  <a:latin typeface="Arial" panose="020B0604020202090204"/>
                  <a:ea typeface="微软雅黑" panose="020B0503020204020204" pitchFamily="34" charset="-122"/>
                  <a:cs typeface="+mn-ea"/>
                  <a:sym typeface="+mn-lt"/>
                </a:rPr>
                <a:t>配储</a:t>
              </a:r>
              <a:r>
                <a:rPr lang="zh-CN" altLang="en-US" b="1" kern="0" dirty="0">
                  <a:solidFill>
                    <a:srgbClr val="FFFFFF"/>
                  </a:solidFill>
                  <a:latin typeface="Arial" panose="020B0604020202090204"/>
                  <a:ea typeface="微软雅黑" panose="020B0503020204020204" pitchFamily="34" charset="-122"/>
                  <a:cs typeface="+mn-ea"/>
                  <a:sym typeface="+mn-lt"/>
                </a:rPr>
                <a:t>拓扑</a:t>
              </a:r>
              <a:endParaRPr lang="zh-CN" altLang="en-US" b="1" kern="0" dirty="0">
                <a:solidFill>
                  <a:srgbClr val="FFFFFF"/>
                </a:solidFill>
                <a:latin typeface="Arial" panose="020B0604020202090204"/>
                <a:ea typeface="微软雅黑" panose="020B0503020204020204" pitchFamily="34" charset="-122"/>
                <a:cs typeface="+mn-ea"/>
                <a:sym typeface="+mn-lt"/>
              </a:endParaRPr>
            </a:p>
          </p:txBody>
        </p:sp>
        <p:sp>
          <p:nvSpPr>
            <p:cNvPr id="33" name="矩形 32"/>
            <p:cNvSpPr/>
            <p:nvPr>
              <p:custDataLst>
                <p:tags r:id="rId11"/>
              </p:custDataLst>
            </p:nvPr>
          </p:nvSpPr>
          <p:spPr>
            <a:xfrm>
              <a:off x="449891" y="1129659"/>
              <a:ext cx="6061095" cy="2721080"/>
            </a:xfrm>
            <a:prstGeom prst="rect">
              <a:avLst/>
            </a:prstGeom>
            <a:noFill/>
            <a:ln w="1905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pic>
        <p:nvPicPr>
          <p:cNvPr id="34" name="F360BE8B-6686-4F3D-AEAF-501FE73E4058-1" descr="储能系统拓扑"/>
          <p:cNvPicPr>
            <a:picLocks noChangeAspect="1"/>
          </p:cNvPicPr>
          <p:nvPr>
            <p:custDataLst>
              <p:tags r:id="rId12"/>
            </p:custDataLst>
          </p:nvPr>
        </p:nvPicPr>
        <p:blipFill>
          <a:blip r:embed="rId13"/>
          <a:stretch>
            <a:fillRect/>
          </a:stretch>
        </p:blipFill>
        <p:spPr>
          <a:xfrm>
            <a:off x="7566660" y="4007485"/>
            <a:ext cx="3739515" cy="2352675"/>
          </a:xfrm>
          <a:prstGeom prst="rect">
            <a:avLst/>
          </a:prstGeom>
          <a:effectLst>
            <a:outerShdw blurRad="50800" dist="38100" dir="2700000" algn="tl" rotWithShape="0">
              <a:prstClr val="black">
                <a:alpha val="40000"/>
              </a:prstClr>
            </a:outerShdw>
          </a:effectLst>
        </p:spPr>
      </p:pic>
      <p:sp>
        <p:nvSpPr>
          <p:cNvPr id="35" name="iṥḷïdé"/>
          <p:cNvSpPr txBox="1"/>
          <p:nvPr>
            <p:custDataLst>
              <p:tags r:id="rId14"/>
            </p:custDataLst>
          </p:nvPr>
        </p:nvSpPr>
        <p:spPr>
          <a:xfrm>
            <a:off x="6539230" y="852170"/>
            <a:ext cx="3599815" cy="452755"/>
          </a:xfrm>
          <a:prstGeom prst="rect">
            <a:avLst/>
          </a:prstGeom>
        </p:spPr>
        <p:txBody>
          <a:bodyPr wrap="square" lIns="91440" tIns="45720" rIns="91440" bIns="45720" anchor="ctr" anchorCtr="0">
            <a:normAutofit lnSpcReduction="10000"/>
          </a:bodyPr>
          <a:p>
            <a:pPr algn="ctr">
              <a:lnSpc>
                <a:spcPct val="120000"/>
              </a:lnSpc>
            </a:pPr>
            <a:r>
              <a:rPr lang="zh-CN" altLang="en-US" sz="2000" b="1" dirty="0">
                <a:latin typeface="Arial" panose="020B0604020202090204" pitchFamily="34" charset="0"/>
                <a:ea typeface="微软雅黑" panose="020B0503020204020204" pitchFamily="34" charset="-122"/>
                <a:cs typeface="+mn-ea"/>
                <a:sym typeface="Arial" panose="020B0604020202090204" pitchFamily="34" charset="0"/>
              </a:rPr>
              <a:t>先：第一次</a:t>
            </a:r>
            <a:r>
              <a:rPr lang="zh-CN" altLang="en-US" sz="2000" b="1" dirty="0">
                <a:latin typeface="Arial" panose="020B0604020202090204" pitchFamily="34" charset="0"/>
                <a:ea typeface="微软雅黑" panose="020B0503020204020204" pitchFamily="34" charset="-122"/>
                <a:cs typeface="+mn-ea"/>
                <a:sym typeface="Arial" panose="020B0604020202090204" pitchFamily="34" charset="0"/>
              </a:rPr>
              <a:t>平抑</a:t>
            </a:r>
            <a:endParaRPr lang="zh-CN" alt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iṥḷïdé"/>
          <p:cNvSpPr txBox="1"/>
          <p:nvPr>
            <p:custDataLst>
              <p:tags r:id="rId15"/>
            </p:custDataLst>
          </p:nvPr>
        </p:nvSpPr>
        <p:spPr>
          <a:xfrm>
            <a:off x="2150110" y="3528060"/>
            <a:ext cx="3599815" cy="452755"/>
          </a:xfrm>
          <a:prstGeom prst="rect">
            <a:avLst/>
          </a:prstGeom>
        </p:spPr>
        <p:txBody>
          <a:bodyPr wrap="square" lIns="91440" tIns="45720" rIns="91440" bIns="45720" anchor="ctr" anchorCtr="0">
            <a:normAutofit lnSpcReduction="10000"/>
          </a:bodyPr>
          <a:p>
            <a:pPr algn="ctr">
              <a:lnSpc>
                <a:spcPct val="120000"/>
              </a:lnSpc>
            </a:pPr>
            <a:r>
              <a:rPr lang="zh-CN" altLang="en-US" sz="2000" b="1" dirty="0">
                <a:latin typeface="Arial" panose="020B0604020202090204" pitchFamily="34" charset="0"/>
                <a:ea typeface="微软雅黑" panose="020B0503020204020204" pitchFamily="34" charset="-122"/>
                <a:cs typeface="+mn-ea"/>
                <a:sym typeface="Arial" panose="020B0604020202090204" pitchFamily="34" charset="0"/>
              </a:rPr>
              <a:t>后：第</a:t>
            </a:r>
            <a:r>
              <a:rPr lang="zh-CN" altLang="en-US" sz="2000" b="1" dirty="0">
                <a:latin typeface="Arial" panose="020B0604020202090204" pitchFamily="34" charset="0"/>
                <a:ea typeface="微软雅黑" panose="020B0503020204020204" pitchFamily="34" charset="-122"/>
                <a:cs typeface="+mn-ea"/>
                <a:sym typeface="Arial" panose="020B0604020202090204" pitchFamily="34" charset="0"/>
              </a:rPr>
              <a:t>二次</a:t>
            </a:r>
            <a:r>
              <a:rPr lang="zh-CN" altLang="en-US" sz="2000" b="1" dirty="0">
                <a:latin typeface="Arial" panose="020B0604020202090204" pitchFamily="34" charset="0"/>
                <a:ea typeface="微软雅黑" panose="020B0503020204020204" pitchFamily="34" charset="-122"/>
                <a:cs typeface="+mn-ea"/>
                <a:sym typeface="Arial" panose="020B0604020202090204" pitchFamily="34" charset="0"/>
              </a:rPr>
              <a:t>平抑</a:t>
            </a:r>
            <a:endParaRPr lang="zh-CN" alt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3" name="图片 2" descr="结构"/>
          <p:cNvPicPr>
            <a:picLocks noChangeAspect="1"/>
          </p:cNvPicPr>
          <p:nvPr/>
        </p:nvPicPr>
        <p:blipFill>
          <a:blip r:embed="rId16"/>
          <a:stretch>
            <a:fillRect/>
          </a:stretch>
        </p:blipFill>
        <p:spPr>
          <a:xfrm>
            <a:off x="1015365" y="978535"/>
            <a:ext cx="4023995" cy="2564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56" name="矩形 55"/>
          <p:cNvSpPr/>
          <p:nvPr/>
        </p:nvSpPr>
        <p:spPr>
          <a:xfrm>
            <a:off x="416328" y="1110578"/>
            <a:ext cx="11297878" cy="1071413"/>
          </a:xfrm>
          <a:prstGeom prst="rect">
            <a:avLst/>
          </a:prstGeom>
          <a:solidFill>
            <a:srgbClr val="3C79C1">
              <a:lumMod val="20000"/>
              <a:lumOff val="80000"/>
            </a:srgb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r>
              <a:rPr sz="1600" kern="0" dirty="0">
                <a:latin typeface="Arial" panose="020B0604020202090204"/>
                <a:ea typeface="微软雅黑" panose="020B0503020204020204" pitchFamily="34" charset="-122"/>
                <a:cs typeface="+mn-ea"/>
                <a:sym typeface="+mn-lt"/>
              </a:rPr>
              <a:t>风力发电机组主要由风力涡轮机、机械传动系统、发电机和电力电子变换器及其控制系统组成，是海上风力发电场的核心设备</a:t>
            </a:r>
            <a:r>
              <a:rPr lang="zh-CN" sz="1600" kern="0" dirty="0">
                <a:latin typeface="Arial" panose="020B0604020202090204"/>
                <a:ea typeface="微软雅黑" panose="020B0503020204020204" pitchFamily="34" charset="-122"/>
                <a:cs typeface="+mn-ea"/>
                <a:sym typeface="+mn-lt"/>
              </a:rPr>
              <a:t>。</a:t>
            </a:r>
            <a:r>
              <a:rPr lang="zh-CN" altLang="en-US" sz="1800" b="1" kern="0" dirty="0">
                <a:solidFill>
                  <a:srgbClr val="1D5B99"/>
                </a:solidFill>
                <a:latin typeface="微软雅黑" panose="020B0503020204020204" pitchFamily="34" charset="-122"/>
                <a:ea typeface="微软雅黑" panose="020B0503020204020204" pitchFamily="34" charset="-122"/>
                <a:sym typeface="+mn-lt"/>
              </a:rPr>
              <a:t>假设：传动系的刚度是无限大的；海上风机轮毂高度处的空气密度保持不变；多个单风机构成</a:t>
            </a:r>
            <a:r>
              <a:rPr lang="zh-CN" altLang="en-US" sz="1800" b="1" kern="0" dirty="0">
                <a:solidFill>
                  <a:srgbClr val="1D5B99"/>
                </a:solidFill>
                <a:latin typeface="微软雅黑" panose="020B0503020204020204" pitchFamily="34" charset="-122"/>
                <a:ea typeface="微软雅黑" panose="020B0503020204020204" pitchFamily="34" charset="-122"/>
                <a:sym typeface="+mn-lt"/>
              </a:rPr>
              <a:t>整风场。</a:t>
            </a:r>
            <a:endParaRPr lang="zh-CN" altLang="en-US" sz="1800" b="1" kern="0" dirty="0">
              <a:solidFill>
                <a:srgbClr val="1D5B99"/>
              </a:solidFill>
              <a:latin typeface="微软雅黑" panose="020B0503020204020204" pitchFamily="34" charset="-122"/>
              <a:ea typeface="微软雅黑" panose="020B0503020204020204" pitchFamily="34" charset="-122"/>
              <a:sym typeface="+mn-lt"/>
            </a:endParaRPr>
          </a:p>
        </p:txBody>
      </p:sp>
      <p:grpSp>
        <p:nvGrpSpPr>
          <p:cNvPr id="79" name="组合 78"/>
          <p:cNvGrpSpPr/>
          <p:nvPr/>
        </p:nvGrpSpPr>
        <p:grpSpPr>
          <a:xfrm>
            <a:off x="6054271" y="2329305"/>
            <a:ext cx="5385080" cy="4276501"/>
            <a:chOff x="6051731" y="2373292"/>
            <a:chExt cx="5385080" cy="4276501"/>
          </a:xfrm>
        </p:grpSpPr>
        <p:grpSp>
          <p:nvGrpSpPr>
            <p:cNvPr id="59" name="组合 58"/>
            <p:cNvGrpSpPr/>
            <p:nvPr/>
          </p:nvGrpSpPr>
          <p:grpSpPr>
            <a:xfrm>
              <a:off x="6051731" y="2373292"/>
              <a:ext cx="5385080" cy="4276501"/>
              <a:chOff x="570424" y="1940080"/>
              <a:chExt cx="4656037" cy="4928898"/>
            </a:xfrm>
          </p:grpSpPr>
          <p:sp>
            <p:nvSpPr>
              <p:cNvPr id="60" name="矩形 59"/>
              <p:cNvSpPr/>
              <p:nvPr/>
            </p:nvSpPr>
            <p:spPr>
              <a:xfrm>
                <a:off x="695668" y="2097743"/>
                <a:ext cx="4530793" cy="4771235"/>
              </a:xfrm>
              <a:prstGeom prst="rect">
                <a:avLst/>
              </a:prstGeom>
              <a:solidFill>
                <a:schemeClr val="accent2">
                  <a:lumMod val="20000"/>
                  <a:lumOff val="80000"/>
                </a:schemeClr>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dirty="0">
                  <a:cs typeface="+mn-ea"/>
                  <a:sym typeface="+mn-lt"/>
                </a:endParaRPr>
              </a:p>
            </p:txBody>
          </p:sp>
          <p:sp>
            <p:nvSpPr>
              <p:cNvPr id="62" name="矩形 61"/>
              <p:cNvSpPr/>
              <p:nvPr/>
            </p:nvSpPr>
            <p:spPr>
              <a:xfrm>
                <a:off x="570424" y="1940080"/>
                <a:ext cx="2514019" cy="590621"/>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dirty="0">
                    <a:latin typeface="微软雅黑" panose="020B0503020204020204" pitchFamily="34" charset="-122"/>
                    <a:ea typeface="微软雅黑" panose="020B0503020204020204" pitchFamily="34" charset="-122"/>
                  </a:rPr>
                  <a:t>数学模型（</a:t>
                </a:r>
                <a:r>
                  <a:rPr lang="zh-CN" altLang="en-US" sz="2000" b="1" dirty="0">
                    <a:latin typeface="微软雅黑" panose="020B0503020204020204" pitchFamily="34" charset="-122"/>
                    <a:ea typeface="微软雅黑" panose="020B0503020204020204" pitchFamily="34" charset="-122"/>
                  </a:rPr>
                  <a:t>涡轮机）</a:t>
                </a:r>
                <a:endParaRPr lang="en-US" altLang="zh-CN" sz="2000" b="1"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6279257" y="2908911"/>
              <a:ext cx="4868387" cy="373380"/>
            </a:xfrm>
            <a:prstGeom prst="rect">
              <a:avLst/>
            </a:prstGeom>
            <a:noFill/>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Ø"/>
                <a:defRPr/>
              </a:pPr>
              <a:r>
                <a:rPr kumimoji="0" sz="1500" b="0" i="0" u="none" strike="noStrike" cap="none" normalizeH="0" baseline="0" dirty="0">
                  <a:ln>
                    <a:noFill/>
                  </a:ln>
                  <a:solidFill>
                    <a:schemeClr val="tx1"/>
                  </a:solidFill>
                  <a:effectLst/>
                  <a:ea typeface="微软雅黑" panose="020B0503020204020204" pitchFamily="34" charset="-122"/>
                </a:rPr>
                <a:t>涡轮机的输出功率由以下方程给出</a:t>
              </a:r>
              <a:endParaRPr kumimoji="0" sz="1500" b="0" i="0" u="none" strike="noStrike" cap="none" normalizeH="0" baseline="0" dirty="0">
                <a:ln>
                  <a:noFill/>
                </a:ln>
                <a:solidFill>
                  <a:schemeClr val="tx1"/>
                </a:solidFill>
                <a:effectLst/>
                <a:ea typeface="微软雅黑" panose="020B0503020204020204" pitchFamily="34" charset="-122"/>
              </a:endParaRPr>
            </a:p>
          </p:txBody>
        </p:sp>
      </p:grpSp>
      <p:sp>
        <p:nvSpPr>
          <p:cNvPr id="33"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a:off x="322763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5" name="直接连接符 34"/>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6"/>
          <p:cNvSpPr txBox="1"/>
          <p:nvPr/>
        </p:nvSpPr>
        <p:spPr>
          <a:xfrm>
            <a:off x="3566789"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3.1</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风储</a:t>
            </a:r>
            <a:r>
              <a:rPr lang="zh-CN" altLang="en-US" b="1" dirty="0">
                <a:solidFill>
                  <a:schemeClr val="bg1"/>
                </a:solidFill>
                <a:latin typeface="微软雅黑" panose="020B0503020204020204" pitchFamily="34" charset="-122"/>
                <a:ea typeface="微软雅黑" panose="020B0503020204020204" pitchFamily="34" charset="-122"/>
              </a:rPr>
              <a:t>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5" name="TextBox 7"/>
          <p:cNvSpPr txBox="1"/>
          <p:nvPr/>
        </p:nvSpPr>
        <p:spPr>
          <a:xfrm>
            <a:off x="5577915"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波动特</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7" name="TextBox 10"/>
          <p:cNvSpPr txBox="1"/>
          <p:nvPr/>
        </p:nvSpPr>
        <p:spPr>
          <a:xfrm>
            <a:off x="9640501" y="231793"/>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51" name="直接连接符 50"/>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9"/>
          <p:cNvSpPr txBox="1"/>
          <p:nvPr/>
        </p:nvSpPr>
        <p:spPr>
          <a:xfrm>
            <a:off x="7616878" y="199198"/>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34" y="-296024"/>
            <a:ext cx="2498673" cy="1406382"/>
          </a:xfrm>
          <a:prstGeom prst="rect">
            <a:avLst/>
          </a:prstGeom>
        </p:spPr>
      </p:pic>
      <p:pic>
        <p:nvPicPr>
          <p:cNvPr id="74" name="图片 73"/>
          <p:cNvPicPr>
            <a:picLocks noChangeAspect="1"/>
          </p:cNvPicPr>
          <p:nvPr/>
        </p:nvPicPr>
        <p:blipFill>
          <a:blip r:embed="rId2"/>
          <a:stretch>
            <a:fillRect/>
          </a:stretch>
        </p:blipFill>
        <p:spPr>
          <a:xfrm>
            <a:off x="652145" y="2577465"/>
            <a:ext cx="5027930" cy="3917315"/>
          </a:xfrm>
          <a:prstGeom prst="rect">
            <a:avLst/>
          </a:prstGeom>
        </p:spPr>
      </p:pic>
      <p:graphicFrame>
        <p:nvGraphicFramePr>
          <p:cNvPr id="83" name="对象 82"/>
          <p:cNvGraphicFramePr>
            <a:graphicFrameLocks noChangeAspect="1"/>
          </p:cNvGraphicFramePr>
          <p:nvPr/>
        </p:nvGraphicFramePr>
        <p:xfrm>
          <a:off x="8692515" y="4599305"/>
          <a:ext cx="1231265" cy="1475740"/>
        </p:xfrm>
        <a:graphic>
          <a:graphicData uri="http://schemas.openxmlformats.org/presentationml/2006/ole">
            <mc:AlternateContent xmlns:mc="http://schemas.openxmlformats.org/markup-compatibility/2006">
              <mc:Choice xmlns:v="urn:schemas-microsoft-com:vml" Requires="v">
                <p:oleObj spid="_x0000_s76" name="Equation" r:id="rId3" imgW="914400" imgH="1096010" progId="Equation.DSMT4">
                  <p:embed/>
                </p:oleObj>
              </mc:Choice>
              <mc:Fallback>
                <p:oleObj name="Equation" r:id="rId3" imgW="914400" imgH="1096010" progId="Equation.DSMT4">
                  <p:embed/>
                  <p:pic>
                    <p:nvPicPr>
                      <p:cNvPr id="0" name="图片 4"/>
                      <p:cNvPicPr/>
                      <p:nvPr/>
                    </p:nvPicPr>
                    <p:blipFill>
                      <a:blip r:embed="rId4"/>
                      <a:stretch>
                        <a:fillRect/>
                      </a:stretch>
                    </p:blipFill>
                    <p:spPr>
                      <a:xfrm>
                        <a:off x="8692515" y="4599305"/>
                        <a:ext cx="1231265" cy="1475740"/>
                      </a:xfrm>
                      <a:prstGeom prst="rect">
                        <a:avLst/>
                      </a:prstGeom>
                    </p:spPr>
                  </p:pic>
                </p:oleObj>
              </mc:Fallback>
            </mc:AlternateContent>
          </a:graphicData>
        </a:graphic>
      </p:graphicFrame>
      <p:sp>
        <p:nvSpPr>
          <p:cNvPr id="78" name="文本框 77"/>
          <p:cNvSpPr txBox="1"/>
          <p:nvPr/>
        </p:nvSpPr>
        <p:spPr>
          <a:xfrm>
            <a:off x="6281797" y="4154609"/>
            <a:ext cx="4868387" cy="373380"/>
          </a:xfrm>
          <a:prstGeom prst="rect">
            <a:avLst/>
          </a:prstGeom>
          <a:noFill/>
        </p:spPr>
        <p:txBody>
          <a:bodyPr wrap="square">
            <a:spAutoFit/>
          </a:bodyPr>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Ø"/>
              <a:defRPr/>
            </a:pPr>
            <a:r>
              <a:rPr kumimoji="0" lang="zh-CN" sz="1500" b="0" i="0" u="none" strike="noStrike" cap="none" normalizeH="0" baseline="0" dirty="0">
                <a:ln>
                  <a:noFill/>
                </a:ln>
                <a:solidFill>
                  <a:schemeClr val="tx1"/>
                </a:solidFill>
                <a:effectLst/>
                <a:ea typeface="微软雅黑" panose="020B0503020204020204" pitchFamily="34" charset="-122"/>
              </a:rPr>
              <a:t>当轮毂高度风速</a:t>
            </a:r>
            <a:r>
              <a:rPr kumimoji="0" lang="zh-CN" sz="1500" b="0" i="0" u="none" strike="noStrike" cap="none" normalizeH="0" baseline="0" dirty="0">
                <a:ln>
                  <a:noFill/>
                </a:ln>
                <a:solidFill>
                  <a:schemeClr val="tx1"/>
                </a:solidFill>
                <a:effectLst/>
                <a:ea typeface="微软雅黑" panose="020B0503020204020204" pitchFamily="34" charset="-122"/>
              </a:rPr>
              <a:t>未知，风速可以由分布</a:t>
            </a:r>
            <a:r>
              <a:rPr kumimoji="0" lang="zh-CN" sz="1500" b="0" i="0" u="none" strike="noStrike" cap="none" normalizeH="0" baseline="0" dirty="0">
                <a:ln>
                  <a:noFill/>
                </a:ln>
                <a:solidFill>
                  <a:schemeClr val="tx1"/>
                </a:solidFill>
                <a:effectLst/>
                <a:ea typeface="微软雅黑" panose="020B0503020204020204" pitchFamily="34" charset="-122"/>
              </a:rPr>
              <a:t>给出</a:t>
            </a:r>
            <a:endParaRPr kumimoji="0" lang="zh-CN" sz="1500" b="0" i="0" u="none" strike="noStrike" cap="none" normalizeH="0" baseline="0" dirty="0">
              <a:ln>
                <a:noFill/>
              </a:ln>
              <a:solidFill>
                <a:schemeClr val="tx1"/>
              </a:solidFill>
              <a:effectLst/>
              <a:ea typeface="微软雅黑" panose="020B0503020204020204" pitchFamily="34" charset="-122"/>
            </a:endParaRPr>
          </a:p>
        </p:txBody>
      </p:sp>
      <p:graphicFrame>
        <p:nvGraphicFramePr>
          <p:cNvPr id="82" name="对象 81"/>
          <p:cNvGraphicFramePr>
            <a:graphicFrameLocks noChangeAspect="1"/>
          </p:cNvGraphicFramePr>
          <p:nvPr/>
        </p:nvGraphicFramePr>
        <p:xfrm>
          <a:off x="6788785" y="4952365"/>
          <a:ext cx="1746885" cy="520700"/>
        </p:xfrm>
        <a:graphic>
          <a:graphicData uri="http://schemas.openxmlformats.org/presentationml/2006/ole">
            <mc:AlternateContent xmlns:mc="http://schemas.openxmlformats.org/markup-compatibility/2006">
              <mc:Choice xmlns:v="urn:schemas-microsoft-com:vml" Requires="v">
                <p:oleObj spid="_x0000_s80" name="Equation" r:id="rId5" imgW="1320165" imgH="393700" progId="Equation.DSMT4">
                  <p:embed/>
                </p:oleObj>
              </mc:Choice>
              <mc:Fallback>
                <p:oleObj name="Equation" r:id="rId5" imgW="1320165" imgH="393700" progId="Equation.DSMT4">
                  <p:embed/>
                  <p:pic>
                    <p:nvPicPr>
                      <p:cNvPr id="0" name="图片 3"/>
                      <p:cNvPicPr/>
                      <p:nvPr/>
                    </p:nvPicPr>
                    <p:blipFill>
                      <a:blip r:embed="rId6"/>
                      <a:stretch>
                        <a:fillRect/>
                      </a:stretch>
                    </p:blipFill>
                    <p:spPr>
                      <a:xfrm>
                        <a:off x="6788785" y="4952365"/>
                        <a:ext cx="1746885" cy="520700"/>
                      </a:xfrm>
                      <a:prstGeom prst="rect">
                        <a:avLst/>
                      </a:prstGeom>
                    </p:spPr>
                  </p:pic>
                </p:oleObj>
              </mc:Fallback>
            </mc:AlternateContent>
          </a:graphicData>
        </a:graphic>
      </p:graphicFrame>
      <p:sp>
        <p:nvSpPr>
          <p:cNvPr id="81" name="文本框 80"/>
          <p:cNvSpPr txBox="1"/>
          <p:nvPr/>
        </p:nvSpPr>
        <p:spPr>
          <a:xfrm>
            <a:off x="1184275" y="4841240"/>
            <a:ext cx="1300480" cy="297180"/>
          </a:xfrm>
          <a:prstGeom prst="rect">
            <a:avLst/>
          </a:prstGeom>
          <a:noFill/>
        </p:spPr>
        <p:txBody>
          <a:bodyPr wrap="square" rtlCol="0">
            <a:noAutofit/>
          </a:bodyPr>
          <a:p>
            <a:r>
              <a:rPr lang="zh-CN" altLang="en-US" sz="1600"/>
              <a:t>风力涡轮机</a:t>
            </a:r>
            <a:endParaRPr lang="zh-CN" altLang="en-US" sz="1600"/>
          </a:p>
        </p:txBody>
      </p:sp>
      <p:sp>
        <p:nvSpPr>
          <p:cNvPr id="84" name="文本框 83"/>
          <p:cNvSpPr txBox="1"/>
          <p:nvPr/>
        </p:nvSpPr>
        <p:spPr>
          <a:xfrm>
            <a:off x="3102610" y="3731260"/>
            <a:ext cx="2146935" cy="372110"/>
          </a:xfrm>
          <a:prstGeom prst="rect">
            <a:avLst/>
          </a:prstGeom>
          <a:noFill/>
        </p:spPr>
        <p:txBody>
          <a:bodyPr wrap="square" rtlCol="0">
            <a:noAutofit/>
          </a:bodyPr>
          <a:p>
            <a:r>
              <a:rPr lang="zh-CN" altLang="en-US"/>
              <a:t>发电机和</a:t>
            </a:r>
            <a:r>
              <a:rPr lang="zh-CN" altLang="en-US"/>
              <a:t>变换器</a:t>
            </a:r>
            <a:endParaRPr lang="zh-CN" altLang="en-US"/>
          </a:p>
        </p:txBody>
      </p:sp>
      <p:pic>
        <p:nvPicPr>
          <p:cNvPr id="3" name="图片 2"/>
          <p:cNvPicPr>
            <a:picLocks noChangeAspect="1"/>
          </p:cNvPicPr>
          <p:nvPr/>
        </p:nvPicPr>
        <p:blipFill>
          <a:blip r:embed="rId7"/>
          <a:stretch>
            <a:fillRect/>
          </a:stretch>
        </p:blipFill>
        <p:spPr>
          <a:xfrm>
            <a:off x="4198620" y="3119120"/>
            <a:ext cx="7067550" cy="542925"/>
          </a:xfrm>
          <a:prstGeom prst="rect">
            <a:avLst/>
          </a:prstGeom>
        </p:spPr>
      </p:pic>
      <p:pic>
        <p:nvPicPr>
          <p:cNvPr id="6" name="图片 5"/>
          <p:cNvPicPr>
            <a:picLocks noChangeAspect="1"/>
          </p:cNvPicPr>
          <p:nvPr/>
        </p:nvPicPr>
        <p:blipFill>
          <a:blip r:embed="rId8"/>
          <a:stretch>
            <a:fillRect/>
          </a:stretch>
        </p:blipFill>
        <p:spPr>
          <a:xfrm>
            <a:off x="3973830" y="3630295"/>
            <a:ext cx="7010400" cy="53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3" name="矩形 2"/>
          <p:cNvSpPr/>
          <p:nvPr/>
        </p:nvSpPr>
        <p:spPr>
          <a:xfrm>
            <a:off x="387349" y="1088974"/>
            <a:ext cx="11131788" cy="3026850"/>
          </a:xfrm>
          <a:prstGeom prst="rect">
            <a:avLst/>
          </a:prstGeom>
          <a:noFill/>
          <a:ln w="2540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70" name="箭头: 右 69"/>
          <p:cNvSpPr/>
          <p:nvPr/>
        </p:nvSpPr>
        <p:spPr>
          <a:xfrm>
            <a:off x="3036640" y="2059194"/>
            <a:ext cx="1998652" cy="1205160"/>
          </a:xfrm>
          <a:prstGeom prst="rightArrow">
            <a:avLst>
              <a:gd name="adj1" fmla="val 50000"/>
              <a:gd name="adj2" fmla="val 49540"/>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71" name="箭头: 右 70"/>
          <p:cNvSpPr/>
          <p:nvPr/>
        </p:nvSpPr>
        <p:spPr>
          <a:xfrm rot="10800000" flipH="1">
            <a:off x="6009640" y="4982845"/>
            <a:ext cx="1357630" cy="1132205"/>
          </a:xfrm>
          <a:prstGeom prst="rightArrow">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52" name="矩形 51"/>
          <p:cNvSpPr/>
          <p:nvPr/>
        </p:nvSpPr>
        <p:spPr>
          <a:xfrm>
            <a:off x="387349" y="4254611"/>
            <a:ext cx="11131788" cy="2450989"/>
          </a:xfrm>
          <a:prstGeom prst="rect">
            <a:avLst/>
          </a:prstGeom>
          <a:noFill/>
          <a:ln w="25400" cap="flat" cmpd="sng" algn="ctr">
            <a:solidFill>
              <a:schemeClr val="accent3">
                <a:lumMod val="75000"/>
              </a:schemeClr>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nvGrpSpPr>
          <p:cNvPr id="97" name="组合 96"/>
          <p:cNvGrpSpPr/>
          <p:nvPr/>
        </p:nvGrpSpPr>
        <p:grpSpPr>
          <a:xfrm>
            <a:off x="5007947" y="1192710"/>
            <a:ext cx="6269653" cy="2768611"/>
            <a:chOff x="5007947" y="1224460"/>
            <a:chExt cx="6269653" cy="2768611"/>
          </a:xfrm>
        </p:grpSpPr>
        <p:grpSp>
          <p:nvGrpSpPr>
            <p:cNvPr id="31" name="组合 30"/>
            <p:cNvGrpSpPr/>
            <p:nvPr/>
          </p:nvGrpSpPr>
          <p:grpSpPr>
            <a:xfrm>
              <a:off x="5007947" y="1224460"/>
              <a:ext cx="6269653" cy="2768611"/>
              <a:chOff x="5714368" y="1407775"/>
              <a:chExt cx="6269653" cy="2768611"/>
            </a:xfrm>
          </p:grpSpPr>
          <p:sp>
            <p:nvSpPr>
              <p:cNvPr id="27" name="矩形 26"/>
              <p:cNvSpPr/>
              <p:nvPr/>
            </p:nvSpPr>
            <p:spPr>
              <a:xfrm>
                <a:off x="5862016" y="1547460"/>
                <a:ext cx="6122005" cy="2628926"/>
              </a:xfrm>
              <a:prstGeom prst="rect">
                <a:avLst/>
              </a:prstGeom>
              <a:solidFill>
                <a:srgbClr val="3C79C1">
                  <a:lumMod val="20000"/>
                  <a:lumOff val="80000"/>
                </a:srgbClr>
              </a:solidFill>
              <a:ln w="12700" cap="flat" cmpd="sng" algn="ctr">
                <a:noFill/>
                <a:prstDash val="solid"/>
                <a:miter lim="800000"/>
              </a:ln>
              <a:effectLst>
                <a:outerShdw blurRad="50800" dist="38100" dir="2700000" algn="ctr" rotWithShape="0">
                  <a:srgbClr val="000000">
                    <a:alpha val="40000"/>
                  </a:srgb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30" name="矩形 29"/>
              <p:cNvSpPr/>
              <p:nvPr/>
            </p:nvSpPr>
            <p:spPr>
              <a:xfrm>
                <a:off x="5714368" y="1407775"/>
                <a:ext cx="2359025" cy="464185"/>
              </a:xfrm>
              <a:prstGeom prst="rect">
                <a:avLst/>
              </a:prstGeom>
              <a:solidFill>
                <a:srgbClr val="00488A"/>
              </a:solidFill>
              <a:ln w="12700" cap="flat" cmpd="sng" algn="ctr">
                <a:solidFill>
                  <a:srgbClr val="00488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b="1" kern="0" dirty="0">
                    <a:solidFill>
                      <a:srgbClr val="FFFFFF"/>
                    </a:solidFill>
                    <a:latin typeface="微软雅黑" panose="020B0503020204020204" pitchFamily="34" charset="-122"/>
                    <a:ea typeface="微软雅黑" panose="020B0503020204020204" pitchFamily="34" charset="-122"/>
                  </a:rPr>
                  <a:t>桨距角数学模型</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80" name="文本框 79"/>
            <p:cNvSpPr txBox="1"/>
            <p:nvPr/>
          </p:nvSpPr>
          <p:spPr>
            <a:xfrm>
              <a:off x="5268297" y="1778069"/>
              <a:ext cx="5979572" cy="553085"/>
            </a:xfrm>
            <a:prstGeom prst="rect">
              <a:avLst/>
            </a:prstGeom>
            <a:noFill/>
          </p:spPr>
          <p:txBody>
            <a:bodyPr wrap="square">
              <a:spAutoFit/>
            </a:bodyPr>
            <a:lstStyle/>
            <a:p>
              <a:pPr algn="just">
                <a:lnSpc>
                  <a:spcPts val="1800"/>
                </a:lnSpc>
              </a:pPr>
              <a:r>
                <a:rPr lang="zh-CN" altLang="zh-CN" sz="1400" b="1" kern="100" dirty="0">
                  <a:solidFill>
                    <a:srgbClr val="1D5B99"/>
                  </a:solidFill>
                  <a:effectLst/>
                  <a:latin typeface="微软雅黑" panose="020B0503020204020204" pitchFamily="34" charset="-122"/>
                  <a:ea typeface="微软雅黑" panose="020B0503020204020204" pitchFamily="34" charset="-122"/>
                  <a:cs typeface="Times New Roman" panose="02020503050405090304" pitchFamily="18" charset="0"/>
                </a:rPr>
                <a:t>桨距角控制技术</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是控制</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桨距角从而控制翼型叶片升力从而改变风机输入机械功率的</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一种技术。</a:t>
              </a:r>
              <a:endParaRPr lang="zh-CN" altLang="en-US" sz="1400"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5268297" y="2361745"/>
              <a:ext cx="5164455" cy="278765"/>
            </a:xfrm>
            <a:prstGeom prst="rect">
              <a:avLst/>
            </a:prstGeom>
            <a:noFill/>
          </p:spPr>
          <p:txBody>
            <a:bodyPr wrap="square">
              <a:noAutofit/>
            </a:bodyPr>
            <a:lstStyle/>
            <a:p>
              <a:r>
                <a:rPr lang="zh-CN" sz="1400" dirty="0">
                  <a:ln>
                    <a:noFill/>
                  </a:ln>
                  <a:effectLst/>
                  <a:ea typeface="微软雅黑" panose="020B0503020204020204" pitchFamily="34" charset="-122"/>
                  <a:sym typeface="+mn-ea"/>
                </a:rPr>
                <a:t>功率系数</a:t>
              </a:r>
              <a:r>
                <a:rPr lang="en-US" altLang="zh-CN" sz="1400" dirty="0">
                  <a:ln>
                    <a:noFill/>
                  </a:ln>
                  <a:effectLst/>
                  <a:ea typeface="微软雅黑" panose="020B0503020204020204" pitchFamily="34" charset="-122"/>
                  <a:sym typeface="+mn-ea"/>
                </a:rPr>
                <a:t>Cp</a:t>
              </a:r>
              <a:r>
                <a:rPr sz="1400" dirty="0">
                  <a:ln>
                    <a:noFill/>
                  </a:ln>
                  <a:effectLst/>
                  <a:ea typeface="微软雅黑" panose="020B0503020204020204" pitchFamily="34" charset="-122"/>
                  <a:sym typeface="+mn-ea"/>
                </a:rPr>
                <a:t>由以下方程给出</a:t>
              </a:r>
              <a:r>
                <a:rPr lang="zh-CN" sz="1400" dirty="0">
                  <a:ln>
                    <a:noFill/>
                  </a:ln>
                  <a:effectLst/>
                  <a:ea typeface="微软雅黑" panose="020B0503020204020204" pitchFamily="34" charset="-122"/>
                  <a:sym typeface="+mn-ea"/>
                </a:rPr>
                <a:t>（也可以实测给定）</a:t>
              </a:r>
              <a:endParaRPr lang="zh-CN" altLang="en-US" sz="1400" dirty="0"/>
            </a:p>
          </p:txBody>
        </p:sp>
      </p:grpSp>
      <p:grpSp>
        <p:nvGrpSpPr>
          <p:cNvPr id="98" name="组合 97"/>
          <p:cNvGrpSpPr/>
          <p:nvPr/>
        </p:nvGrpSpPr>
        <p:grpSpPr>
          <a:xfrm>
            <a:off x="756285" y="4382135"/>
            <a:ext cx="5438775" cy="2157730"/>
            <a:chOff x="546462" y="4413847"/>
            <a:chExt cx="6336636" cy="2157521"/>
          </a:xfrm>
        </p:grpSpPr>
        <p:sp>
          <p:nvSpPr>
            <p:cNvPr id="66" name="矩形 65"/>
            <p:cNvSpPr/>
            <p:nvPr/>
          </p:nvSpPr>
          <p:spPr>
            <a:xfrm>
              <a:off x="694306" y="4553619"/>
              <a:ext cx="6188792" cy="2017749"/>
            </a:xfrm>
            <a:prstGeom prst="rect">
              <a:avLst/>
            </a:prstGeom>
            <a:solidFill>
              <a:schemeClr val="accent2">
                <a:lumMod val="20000"/>
                <a:lumOff val="80000"/>
              </a:schemeClr>
            </a:solidFill>
            <a:ln>
              <a:noFill/>
            </a:ln>
            <a:effectLst>
              <a:outerShdw blurRad="50800" dist="38100" dir="81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4" name="矩形 83"/>
            <p:cNvSpPr/>
            <p:nvPr/>
          </p:nvSpPr>
          <p:spPr>
            <a:xfrm>
              <a:off x="546462" y="4413847"/>
              <a:ext cx="3476457" cy="493982"/>
            </a:xfrm>
            <a:prstGeom prst="rect">
              <a:avLst/>
            </a:prstGeom>
            <a:solidFill>
              <a:srgbClr val="3494BA"/>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最大功率跟踪和</a:t>
              </a: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超速控制</a:t>
              </a:r>
              <a:endPar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p:cNvSpPr txBox="1"/>
            <p:nvPr/>
          </p:nvSpPr>
          <p:spPr>
            <a:xfrm>
              <a:off x="898673" y="5015155"/>
              <a:ext cx="4109274" cy="306675"/>
            </a:xfrm>
            <a:prstGeom prst="rect">
              <a:avLst/>
            </a:prstGeom>
            <a:noFill/>
          </p:spPr>
          <p:txBody>
            <a:bodyPr wrap="square">
              <a:spAutoFit/>
            </a:bodyPr>
            <a:lstStyle/>
            <a:p>
              <a:endParaRPr lang="zh-CN" altLang="en-US" sz="14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412875" y="1056640"/>
            <a:ext cx="1859280" cy="275590"/>
          </a:xfrm>
          <a:prstGeom prst="rect">
            <a:avLst/>
          </a:prstGeom>
          <a:noFill/>
        </p:spPr>
        <p:txBody>
          <a:bodyPr wrap="none" rtlCol="0">
            <a:spAutoFit/>
          </a:bodyPr>
          <a:lstStyle/>
          <a:p>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风力发电机桨距角</a:t>
            </a:r>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示意图</a:t>
            </a:r>
            <a:endPar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23" name="图片 23" descr="07a0289e69c6c8c40eeb265cffb5882"/>
          <p:cNvPicPr>
            <a:picLocks noChangeAspect="1"/>
          </p:cNvPicPr>
          <p:nvPr/>
        </p:nvPicPr>
        <p:blipFill>
          <a:blip r:embed="rId2"/>
          <a:srcRect l="6991" t="5630" r="6708" b="6575"/>
          <a:stretch>
            <a:fillRect/>
          </a:stretch>
        </p:blipFill>
        <p:spPr>
          <a:xfrm>
            <a:off x="756285" y="1332230"/>
            <a:ext cx="3096260" cy="2594610"/>
          </a:xfrm>
          <a:prstGeom prst="rect">
            <a:avLst/>
          </a:prstGeom>
          <a:effectLst>
            <a:outerShdw blurRad="63500" sx="102000" sy="102000" algn="ctr" rotWithShape="0">
              <a:prstClr val="black">
                <a:alpha val="40000"/>
              </a:prstClr>
            </a:outerShdw>
          </a:effectLst>
        </p:spPr>
      </p:pic>
      <p:pic>
        <p:nvPicPr>
          <p:cNvPr id="25" name="图片 16"/>
          <p:cNvPicPr>
            <a:picLocks noChangeAspect="1"/>
          </p:cNvPicPr>
          <p:nvPr/>
        </p:nvPicPr>
        <p:blipFill>
          <a:blip r:embed="rId3"/>
          <a:stretch>
            <a:fillRect/>
          </a:stretch>
        </p:blipFill>
        <p:spPr>
          <a:xfrm>
            <a:off x="7703185" y="4413250"/>
            <a:ext cx="3574415" cy="2219960"/>
          </a:xfrm>
          <a:prstGeom prst="rect">
            <a:avLst/>
          </a:prstGeom>
          <a:noFill/>
          <a:ln>
            <a:noFill/>
          </a:ln>
          <a:effectLst>
            <a:outerShdw blurRad="63500" sx="102000" sy="102000" algn="ctr" rotWithShape="0">
              <a:prstClr val="black">
                <a:alpha val="40000"/>
              </a:prstClr>
            </a:outerShdw>
          </a:effectLst>
        </p:spPr>
      </p:pic>
      <p:sp>
        <p:nvSpPr>
          <p:cNvPr id="13" name="文本框 12"/>
          <p:cNvSpPr txBox="1"/>
          <p:nvPr/>
        </p:nvSpPr>
        <p:spPr>
          <a:xfrm>
            <a:off x="8637270" y="4186555"/>
            <a:ext cx="1706880" cy="275590"/>
          </a:xfrm>
          <a:prstGeom prst="rect">
            <a:avLst/>
          </a:prstGeom>
          <a:noFill/>
        </p:spPr>
        <p:txBody>
          <a:bodyPr wrap="none" rtlCol="0">
            <a:spAutoFit/>
          </a:bodyPr>
          <a:p>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风力发电机桨距角</a:t>
            </a:r>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特性</a:t>
            </a:r>
            <a:endPar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5" name="文本框 14"/>
          <p:cNvSpPr txBox="1"/>
          <p:nvPr/>
        </p:nvSpPr>
        <p:spPr>
          <a:xfrm>
            <a:off x="1058545" y="4976495"/>
            <a:ext cx="4871085" cy="1564005"/>
          </a:xfrm>
          <a:prstGeom prst="rect">
            <a:avLst/>
          </a:prstGeom>
          <a:noFill/>
        </p:spPr>
        <p:txBody>
          <a:bodyPr wrap="square" rtlCol="0">
            <a:noAutofit/>
          </a:bodyPr>
          <a:p>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系数c1到c6的值分别为：</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1</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=0.05176，</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2</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116,</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3</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0.4,</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4</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5,</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5</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21,</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c</a:t>
            </a:r>
            <a:r>
              <a:rPr lang="zh-CN" altLang="zh-CN" sz="1400" kern="100" baseline="-250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6</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a:t>
            </a:r>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0.0068；</a:t>
            </a:r>
            <a:endPar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endPar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r>
              <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相同风速下，可以控制桨距角得到不同的机械功率输入，从而控制电磁功率输出。</a:t>
            </a:r>
            <a:endPar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endPar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r>
              <a:rPr lang="zh-CN" altLang="zh-CN" sz="1400" b="1" kern="100" dirty="0">
                <a:solidFill>
                  <a:srgbClr val="1D5B99"/>
                </a:solidFill>
                <a:effectLst/>
                <a:latin typeface="微软雅黑" panose="020B0503020204020204" pitchFamily="34" charset="-122"/>
                <a:ea typeface="微软雅黑" panose="020B0503020204020204" pitchFamily="34" charset="-122"/>
                <a:cs typeface="Times New Roman" panose="02020503050405090304" pitchFamily="18" charset="0"/>
              </a:rPr>
              <a:t>整风场的每一台风机都各自独立的应用功率跟踪和超速控制。</a:t>
            </a:r>
            <a:endParaRPr lang="zh-CN" altLang="zh-CN"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9"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322763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p:cNvSpPr txBox="1"/>
          <p:nvPr/>
        </p:nvSpPr>
        <p:spPr>
          <a:xfrm>
            <a:off x="3566789"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3.1</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风储</a:t>
            </a:r>
            <a:r>
              <a:rPr lang="zh-CN" altLang="en-US" b="1" dirty="0">
                <a:solidFill>
                  <a:schemeClr val="bg1"/>
                </a:solidFill>
                <a:latin typeface="微软雅黑" panose="020B0503020204020204" pitchFamily="34" charset="-122"/>
                <a:ea typeface="微软雅黑" panose="020B0503020204020204" pitchFamily="34" charset="-122"/>
              </a:rPr>
              <a:t>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p:nvPr/>
        </p:nvSpPr>
        <p:spPr>
          <a:xfrm>
            <a:off x="5577915"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波动特</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26" name="TextBox 10"/>
          <p:cNvSpPr txBox="1"/>
          <p:nvPr/>
        </p:nvSpPr>
        <p:spPr>
          <a:xfrm>
            <a:off x="9640501" y="231793"/>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9"/>
          <p:cNvSpPr txBox="1"/>
          <p:nvPr/>
        </p:nvSpPr>
        <p:spPr>
          <a:xfrm>
            <a:off x="7616878" y="199198"/>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34" y="-296024"/>
            <a:ext cx="2498673" cy="1406382"/>
          </a:xfrm>
          <a:prstGeom prst="rect">
            <a:avLst/>
          </a:prstGeom>
        </p:spPr>
      </p:pic>
      <p:pic>
        <p:nvPicPr>
          <p:cNvPr id="2" name="图片 1"/>
          <p:cNvPicPr>
            <a:picLocks noChangeAspect="1"/>
          </p:cNvPicPr>
          <p:nvPr/>
        </p:nvPicPr>
        <p:blipFill>
          <a:blip r:embed="rId4"/>
          <a:stretch>
            <a:fillRect/>
          </a:stretch>
        </p:blipFill>
        <p:spPr>
          <a:xfrm>
            <a:off x="3481070" y="2682240"/>
            <a:ext cx="7591425" cy="581025"/>
          </a:xfrm>
          <a:prstGeom prst="rect">
            <a:avLst/>
          </a:prstGeom>
        </p:spPr>
      </p:pic>
      <p:pic>
        <p:nvPicPr>
          <p:cNvPr id="4" name="图片 3"/>
          <p:cNvPicPr>
            <a:picLocks noChangeAspect="1"/>
          </p:cNvPicPr>
          <p:nvPr/>
        </p:nvPicPr>
        <p:blipFill>
          <a:blip r:embed="rId5"/>
          <a:stretch>
            <a:fillRect/>
          </a:stretch>
        </p:blipFill>
        <p:spPr>
          <a:xfrm>
            <a:off x="2715895" y="3279775"/>
            <a:ext cx="7496175" cy="57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3" name="矩形 2"/>
          <p:cNvSpPr/>
          <p:nvPr/>
        </p:nvSpPr>
        <p:spPr>
          <a:xfrm>
            <a:off x="387349" y="1088974"/>
            <a:ext cx="11131788" cy="3026850"/>
          </a:xfrm>
          <a:prstGeom prst="rect">
            <a:avLst/>
          </a:prstGeom>
          <a:noFill/>
          <a:ln w="2540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70" name="箭头: 右 69"/>
          <p:cNvSpPr/>
          <p:nvPr/>
        </p:nvSpPr>
        <p:spPr>
          <a:xfrm>
            <a:off x="3670300" y="2252980"/>
            <a:ext cx="1598295" cy="1134745"/>
          </a:xfrm>
          <a:prstGeom prst="rightArrow">
            <a:avLst>
              <a:gd name="adj1" fmla="val 50000"/>
              <a:gd name="adj2" fmla="val 49540"/>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71" name="箭头: 右 70"/>
          <p:cNvSpPr/>
          <p:nvPr/>
        </p:nvSpPr>
        <p:spPr>
          <a:xfrm rot="10800000" flipH="1">
            <a:off x="6427470" y="4982845"/>
            <a:ext cx="1357630" cy="1132205"/>
          </a:xfrm>
          <a:prstGeom prst="rightArrow">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52" name="矩形 51"/>
          <p:cNvSpPr/>
          <p:nvPr/>
        </p:nvSpPr>
        <p:spPr>
          <a:xfrm>
            <a:off x="387349" y="4254611"/>
            <a:ext cx="11131788" cy="2450989"/>
          </a:xfrm>
          <a:prstGeom prst="rect">
            <a:avLst/>
          </a:prstGeom>
          <a:noFill/>
          <a:ln w="25400" cap="flat" cmpd="sng" algn="ctr">
            <a:solidFill>
              <a:schemeClr val="accent3">
                <a:lumMod val="75000"/>
              </a:schemeClr>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nvGrpSpPr>
          <p:cNvPr id="97" name="组合 96"/>
          <p:cNvGrpSpPr/>
          <p:nvPr/>
        </p:nvGrpSpPr>
        <p:grpSpPr>
          <a:xfrm>
            <a:off x="5007947" y="1192710"/>
            <a:ext cx="6269653" cy="2768611"/>
            <a:chOff x="5007947" y="1224460"/>
            <a:chExt cx="6269653" cy="2768611"/>
          </a:xfrm>
        </p:grpSpPr>
        <p:grpSp>
          <p:nvGrpSpPr>
            <p:cNvPr id="31" name="组合 30"/>
            <p:cNvGrpSpPr/>
            <p:nvPr/>
          </p:nvGrpSpPr>
          <p:grpSpPr>
            <a:xfrm>
              <a:off x="5007947" y="1224460"/>
              <a:ext cx="6269653" cy="2768611"/>
              <a:chOff x="5714368" y="1407775"/>
              <a:chExt cx="6269653" cy="2768611"/>
            </a:xfrm>
          </p:grpSpPr>
          <p:sp>
            <p:nvSpPr>
              <p:cNvPr id="27" name="矩形 26"/>
              <p:cNvSpPr/>
              <p:nvPr/>
            </p:nvSpPr>
            <p:spPr>
              <a:xfrm>
                <a:off x="5862016" y="1547460"/>
                <a:ext cx="6122005" cy="2628926"/>
              </a:xfrm>
              <a:prstGeom prst="rect">
                <a:avLst/>
              </a:prstGeom>
              <a:solidFill>
                <a:srgbClr val="3C79C1">
                  <a:lumMod val="20000"/>
                  <a:lumOff val="80000"/>
                </a:srgbClr>
              </a:solidFill>
              <a:ln w="12700" cap="flat" cmpd="sng" algn="ctr">
                <a:noFill/>
                <a:prstDash val="solid"/>
                <a:miter lim="800000"/>
              </a:ln>
              <a:effectLst>
                <a:outerShdw blurRad="50800" dist="38100" dir="2700000" algn="ctr" rotWithShape="0">
                  <a:srgbClr val="000000">
                    <a:alpha val="40000"/>
                  </a:srgb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30" name="矩形 29"/>
              <p:cNvSpPr/>
              <p:nvPr/>
            </p:nvSpPr>
            <p:spPr>
              <a:xfrm>
                <a:off x="5714368" y="1407775"/>
                <a:ext cx="2359025" cy="464185"/>
              </a:xfrm>
              <a:prstGeom prst="rect">
                <a:avLst/>
              </a:prstGeom>
              <a:solidFill>
                <a:srgbClr val="00488A"/>
              </a:solidFill>
              <a:ln w="12700" cap="flat" cmpd="sng" algn="ctr">
                <a:solidFill>
                  <a:srgbClr val="00488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b="1" kern="0" dirty="0">
                    <a:solidFill>
                      <a:srgbClr val="FFFFFF"/>
                    </a:solidFill>
                    <a:latin typeface="微软雅黑" panose="020B0503020204020204" pitchFamily="34" charset="-122"/>
                    <a:ea typeface="微软雅黑" panose="020B0503020204020204" pitchFamily="34" charset="-122"/>
                  </a:rPr>
                  <a:t>储能数学模型</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80" name="文本框 79"/>
            <p:cNvSpPr txBox="1"/>
            <p:nvPr/>
          </p:nvSpPr>
          <p:spPr>
            <a:xfrm>
              <a:off x="5268297" y="1778069"/>
              <a:ext cx="5979572" cy="321945"/>
            </a:xfrm>
            <a:prstGeom prst="rect">
              <a:avLst/>
            </a:prstGeom>
            <a:noFill/>
          </p:spPr>
          <p:txBody>
            <a:bodyPr wrap="square">
              <a:spAutoFit/>
            </a:bodyPr>
            <a:lstStyle/>
            <a:p>
              <a:pPr algn="just">
                <a:lnSpc>
                  <a:spcPts val="1800"/>
                </a:lnSpc>
              </a:pPr>
              <a:r>
                <a:rPr lang="zh-CN" altLang="zh-CN" sz="1600" b="1" kern="100" dirty="0">
                  <a:solidFill>
                    <a:srgbClr val="1D5B99"/>
                  </a:solidFill>
                  <a:effectLst/>
                  <a:latin typeface="微软雅黑" panose="020B0503020204020204" pitchFamily="34" charset="-122"/>
                  <a:ea typeface="微软雅黑" panose="020B0503020204020204" pitchFamily="34" charset="-122"/>
                  <a:cs typeface="Times New Roman" panose="02020503050405090304" pitchFamily="18" charset="0"/>
                </a:rPr>
                <a:t>储能</a:t>
              </a:r>
              <a:r>
                <a:rPr lang="zh-CN" altLang="zh-CN" sz="1600" b="1" kern="100" dirty="0">
                  <a:solidFill>
                    <a:srgbClr val="1D5B99"/>
                  </a:solidFill>
                  <a:effectLst/>
                  <a:latin typeface="微软雅黑" panose="020B0503020204020204" pitchFamily="34" charset="-122"/>
                  <a:ea typeface="微软雅黑" panose="020B0503020204020204" pitchFamily="34" charset="-122"/>
                  <a:cs typeface="Times New Roman" panose="02020503050405090304" pitchFamily="18" charset="0"/>
                  <a:sym typeface="+mn-ea"/>
                </a:rPr>
                <a:t>转移方程和能量约束方程</a:t>
              </a:r>
              <a:endParaRPr lang="zh-CN" altLang="zh-CN" sz="1600" b="1" kern="100" dirty="0">
                <a:solidFill>
                  <a:srgbClr val="1D5B99"/>
                </a:solidFill>
                <a:effectLst/>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grpSp>
      <p:grpSp>
        <p:nvGrpSpPr>
          <p:cNvPr id="98" name="组合 97"/>
          <p:cNvGrpSpPr/>
          <p:nvPr/>
        </p:nvGrpSpPr>
        <p:grpSpPr>
          <a:xfrm>
            <a:off x="756285" y="4382135"/>
            <a:ext cx="5438775" cy="2157730"/>
            <a:chOff x="546462" y="4413847"/>
            <a:chExt cx="6336636" cy="2157521"/>
          </a:xfrm>
        </p:grpSpPr>
        <p:sp>
          <p:nvSpPr>
            <p:cNvPr id="66" name="矩形 65"/>
            <p:cNvSpPr/>
            <p:nvPr/>
          </p:nvSpPr>
          <p:spPr>
            <a:xfrm>
              <a:off x="694306" y="4553619"/>
              <a:ext cx="6188792" cy="2017749"/>
            </a:xfrm>
            <a:prstGeom prst="rect">
              <a:avLst/>
            </a:prstGeom>
            <a:solidFill>
              <a:schemeClr val="accent2">
                <a:lumMod val="20000"/>
                <a:lumOff val="80000"/>
              </a:schemeClr>
            </a:solidFill>
            <a:ln>
              <a:noFill/>
            </a:ln>
            <a:effectLst>
              <a:outerShdw blurRad="50800" dist="38100" dir="81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4" name="矩形 83"/>
            <p:cNvSpPr/>
            <p:nvPr/>
          </p:nvSpPr>
          <p:spPr>
            <a:xfrm>
              <a:off x="546462" y="4413847"/>
              <a:ext cx="3476457" cy="493982"/>
            </a:xfrm>
            <a:prstGeom prst="rect">
              <a:avLst/>
            </a:prstGeom>
            <a:solidFill>
              <a:srgbClr val="3494BA"/>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储能效率特</a:t>
              </a: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性</a:t>
              </a:r>
              <a:endPar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p:cNvSpPr txBox="1"/>
            <p:nvPr/>
          </p:nvSpPr>
          <p:spPr>
            <a:xfrm>
              <a:off x="898673" y="5015155"/>
              <a:ext cx="4109274" cy="306675"/>
            </a:xfrm>
            <a:prstGeom prst="rect">
              <a:avLst/>
            </a:prstGeom>
            <a:noFill/>
          </p:spPr>
          <p:txBody>
            <a:bodyPr wrap="square">
              <a:spAutoFit/>
            </a:bodyPr>
            <a:lstStyle/>
            <a:p>
              <a:endParaRPr lang="zh-CN" altLang="en-US" sz="1400"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961515" y="1125855"/>
            <a:ext cx="1097280" cy="275590"/>
          </a:xfrm>
          <a:prstGeom prst="rect">
            <a:avLst/>
          </a:prstGeom>
          <a:noFill/>
        </p:spPr>
        <p:txBody>
          <a:bodyPr wrap="none" rtlCol="0">
            <a:spAutoFit/>
          </a:bodyPr>
          <a:lstStyle/>
          <a:p>
            <a:pPr algn="l"/>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sym typeface="+mn-ea"/>
              </a:rPr>
              <a:t>储能效率特性</a:t>
            </a:r>
            <a:endPar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文本框 12"/>
          <p:cNvSpPr txBox="1"/>
          <p:nvPr/>
        </p:nvSpPr>
        <p:spPr>
          <a:xfrm>
            <a:off x="9107805" y="4225925"/>
            <a:ext cx="1249680" cy="275590"/>
          </a:xfrm>
          <a:prstGeom prst="rect">
            <a:avLst/>
          </a:prstGeom>
          <a:noFill/>
        </p:spPr>
        <p:txBody>
          <a:bodyPr wrap="none" rtlCol="0">
            <a:spAutoFit/>
          </a:bodyPr>
          <a:p>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储能</a:t>
            </a:r>
            <a:r>
              <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rPr>
              <a:t>变效率特性</a:t>
            </a:r>
            <a:endPar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5" name="文本框 14"/>
          <p:cNvSpPr txBox="1"/>
          <p:nvPr/>
        </p:nvSpPr>
        <p:spPr>
          <a:xfrm>
            <a:off x="1058545" y="4976495"/>
            <a:ext cx="4879975" cy="891540"/>
          </a:xfrm>
          <a:prstGeom prst="rect">
            <a:avLst/>
          </a:prstGeom>
          <a:noFill/>
        </p:spPr>
        <p:txBody>
          <a:bodyPr wrap="square" rtlCol="0">
            <a:noAutofit/>
          </a:bodyPr>
          <a:p>
            <a:r>
              <a:rPr lang="zh-CN" altLang="en-US" sz="1600"/>
              <a:t>电池</a:t>
            </a:r>
            <a:r>
              <a:rPr lang="zh-CN" altLang="en-US" sz="1600" b="1" kern="0" dirty="0">
                <a:solidFill>
                  <a:srgbClr val="1D5B99"/>
                </a:solidFill>
                <a:latin typeface="微软雅黑" panose="020B0503020204020204" pitchFamily="34" charset="-122"/>
                <a:ea typeface="微软雅黑" panose="020B0503020204020204" pitchFamily="34" charset="-122"/>
              </a:rPr>
              <a:t>充电需要比放电更多的能量</a:t>
            </a:r>
            <a:r>
              <a:rPr lang="zh-CN" altLang="en-US" sz="1600"/>
              <a:t>，故</a:t>
            </a:r>
            <a:r>
              <a:rPr lang="en-US" altLang="zh-CN" sz="1600"/>
              <a:t>Soc</a:t>
            </a:r>
            <a:r>
              <a:rPr lang="zh-CN" altLang="en-US" sz="1600"/>
              <a:t>减小的比放电更多，这是</a:t>
            </a:r>
            <a:r>
              <a:rPr lang="zh-CN" altLang="en-US" sz="1600" b="1" kern="0" dirty="0">
                <a:solidFill>
                  <a:srgbClr val="1D5B99"/>
                </a:solidFill>
                <a:latin typeface="微软雅黑" panose="020B0503020204020204" pitchFamily="34" charset="-122"/>
                <a:ea typeface="微软雅黑" panose="020B0503020204020204" pitchFamily="34" charset="-122"/>
              </a:rPr>
              <a:t>非常重要的特点</a:t>
            </a:r>
            <a:r>
              <a:rPr lang="zh-CN" altLang="en-US" sz="1600"/>
              <a:t>，它是配储和运行方案设计的</a:t>
            </a:r>
            <a:r>
              <a:rPr lang="zh-CN" altLang="en-US" sz="1600" b="1" kern="0" dirty="0">
                <a:solidFill>
                  <a:srgbClr val="1D5B99"/>
                </a:solidFill>
                <a:latin typeface="微软雅黑" panose="020B0503020204020204" pitchFamily="34" charset="-122"/>
                <a:ea typeface="微软雅黑" panose="020B0503020204020204" pitchFamily="34" charset="-122"/>
              </a:rPr>
              <a:t>核心</a:t>
            </a:r>
            <a:r>
              <a:rPr lang="zh-CN" altLang="en-US" sz="1600"/>
              <a:t>之一。</a:t>
            </a:r>
            <a:endParaRPr lang="zh-CN" altLang="en-US" sz="1600"/>
          </a:p>
        </p:txBody>
      </p:sp>
      <p:sp>
        <p:nvSpPr>
          <p:cNvPr id="19"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322763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p:cNvSpPr txBox="1"/>
          <p:nvPr/>
        </p:nvSpPr>
        <p:spPr>
          <a:xfrm>
            <a:off x="3566789"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3.1</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风储</a:t>
            </a:r>
            <a:r>
              <a:rPr lang="zh-CN" altLang="en-US" b="1" dirty="0">
                <a:solidFill>
                  <a:schemeClr val="bg1"/>
                </a:solidFill>
                <a:latin typeface="微软雅黑" panose="020B0503020204020204" pitchFamily="34" charset="-122"/>
                <a:ea typeface="微软雅黑" panose="020B0503020204020204" pitchFamily="34" charset="-122"/>
              </a:rPr>
              <a:t>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4" name="TextBox 7"/>
          <p:cNvSpPr txBox="1"/>
          <p:nvPr/>
        </p:nvSpPr>
        <p:spPr>
          <a:xfrm>
            <a:off x="5577915"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波动特</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26" name="TextBox 10"/>
          <p:cNvSpPr txBox="1"/>
          <p:nvPr/>
        </p:nvSpPr>
        <p:spPr>
          <a:xfrm>
            <a:off x="9640501" y="231793"/>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9"/>
          <p:cNvSpPr txBox="1"/>
          <p:nvPr/>
        </p:nvSpPr>
        <p:spPr>
          <a:xfrm>
            <a:off x="7616878" y="199198"/>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34" y="-296024"/>
            <a:ext cx="2498673" cy="1406382"/>
          </a:xfrm>
          <a:prstGeom prst="rect">
            <a:avLst/>
          </a:prstGeom>
        </p:spPr>
      </p:pic>
      <p:pic>
        <p:nvPicPr>
          <p:cNvPr id="2" name="图片 8" descr="IMG_256"/>
          <p:cNvPicPr>
            <a:picLocks noChangeAspect="1"/>
          </p:cNvPicPr>
          <p:nvPr/>
        </p:nvPicPr>
        <p:blipFill>
          <a:blip r:embed="rId2"/>
          <a:stretch>
            <a:fillRect/>
          </a:stretch>
        </p:blipFill>
        <p:spPr>
          <a:xfrm>
            <a:off x="567690" y="1416050"/>
            <a:ext cx="3884295" cy="2480945"/>
          </a:xfrm>
          <a:prstGeom prst="rect">
            <a:avLst/>
          </a:prstGeom>
          <a:noFill/>
          <a:ln w="9525">
            <a:noFill/>
          </a:ln>
          <a:effectLst>
            <a:outerShdw blurRad="63500" sx="102000" sy="102000" algn="ctr" rotWithShape="0">
              <a:prstClr val="black">
                <a:alpha val="40000"/>
              </a:prstClr>
            </a:outerShdw>
          </a:effectLst>
        </p:spPr>
      </p:pic>
      <p:pic>
        <p:nvPicPr>
          <p:cNvPr id="4" name="图片 10"/>
          <p:cNvPicPr>
            <a:picLocks noChangeAspect="1"/>
          </p:cNvPicPr>
          <p:nvPr/>
        </p:nvPicPr>
        <p:blipFill>
          <a:blip r:embed="rId3"/>
          <a:stretch>
            <a:fillRect/>
          </a:stretch>
        </p:blipFill>
        <p:spPr>
          <a:xfrm>
            <a:off x="7974330" y="4466590"/>
            <a:ext cx="3351530" cy="2109470"/>
          </a:xfrm>
          <a:prstGeom prst="rect">
            <a:avLst/>
          </a:prstGeom>
          <a:noFill/>
          <a:ln>
            <a:noFill/>
          </a:ln>
          <a:effectLst>
            <a:outerShdw blurRad="63500" sx="102000" sy="102000" algn="ctr" rotWithShape="0">
              <a:prstClr val="black">
                <a:alpha val="40000"/>
              </a:prstClr>
            </a:outerShdw>
          </a:effectLst>
        </p:spPr>
      </p:pic>
      <p:pic>
        <p:nvPicPr>
          <p:cNvPr id="5" name="图片 4"/>
          <p:cNvPicPr>
            <a:picLocks noChangeAspect="1"/>
          </p:cNvPicPr>
          <p:nvPr/>
        </p:nvPicPr>
        <p:blipFill>
          <a:blip r:embed="rId4"/>
          <a:stretch>
            <a:fillRect/>
          </a:stretch>
        </p:blipFill>
        <p:spPr>
          <a:xfrm>
            <a:off x="5268595" y="2052955"/>
            <a:ext cx="5276850" cy="752475"/>
          </a:xfrm>
          <a:prstGeom prst="rect">
            <a:avLst/>
          </a:prstGeom>
        </p:spPr>
      </p:pic>
      <p:pic>
        <p:nvPicPr>
          <p:cNvPr id="10" name="图片 9"/>
          <p:cNvPicPr>
            <a:picLocks noChangeAspect="1"/>
          </p:cNvPicPr>
          <p:nvPr/>
        </p:nvPicPr>
        <p:blipFill>
          <a:blip r:embed="rId5"/>
          <a:stretch>
            <a:fillRect/>
          </a:stretch>
        </p:blipFill>
        <p:spPr>
          <a:xfrm>
            <a:off x="5356860" y="2803525"/>
            <a:ext cx="5276850" cy="1152525"/>
          </a:xfrm>
          <a:prstGeom prst="rect">
            <a:avLst/>
          </a:prstGeom>
        </p:spPr>
      </p:pic>
      <p:pic>
        <p:nvPicPr>
          <p:cNvPr id="11" name="图片 10"/>
          <p:cNvPicPr>
            <a:picLocks noChangeAspect="1"/>
          </p:cNvPicPr>
          <p:nvPr/>
        </p:nvPicPr>
        <p:blipFill>
          <a:blip r:embed="rId6"/>
          <a:stretch>
            <a:fillRect/>
          </a:stretch>
        </p:blipFill>
        <p:spPr>
          <a:xfrm>
            <a:off x="-463550" y="5968365"/>
            <a:ext cx="792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47"/>
          <p:cNvSpPr/>
          <p:nvPr/>
        </p:nvSpPr>
        <p:spPr>
          <a:xfrm>
            <a:off x="525328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38" name="直接连接符 37"/>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566789"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3.1</a:t>
            </a:r>
            <a:r>
              <a:rPr lang="zh-CN" altLang="en-US" b="1" dirty="0">
                <a:solidFill>
                  <a:prstClr val="white">
                    <a:lumMod val="50000"/>
                  </a:prstClr>
                </a:solidFill>
                <a:latin typeface="微软雅黑" panose="020B0503020204020204" pitchFamily="34" charset="-122"/>
                <a:ea typeface="微软雅黑" panose="020B0503020204020204" pitchFamily="34" charset="-122"/>
              </a:rPr>
              <a:t> </a:t>
            </a:r>
            <a:r>
              <a:rPr lang="zh-CN" altLang="en-US" b="1" dirty="0">
                <a:solidFill>
                  <a:prstClr val="white">
                    <a:lumMod val="50000"/>
                  </a:prstClr>
                </a:solidFill>
                <a:latin typeface="微软雅黑" panose="020B0503020204020204" pitchFamily="34" charset="-122"/>
                <a:ea typeface="微软雅黑" panose="020B0503020204020204" pitchFamily="34" charset="-122"/>
              </a:rPr>
              <a:t>风储结构</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577915"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3.2 </a:t>
            </a:r>
            <a:r>
              <a:rPr lang="zh-CN" altLang="en-US" b="1" dirty="0">
                <a:solidFill>
                  <a:schemeClr val="bg1"/>
                </a:solidFill>
                <a:latin typeface="微软雅黑" panose="020B0503020204020204" pitchFamily="34" charset="-122"/>
                <a:ea typeface="微软雅黑" panose="020B0503020204020204" pitchFamily="34" charset="-122"/>
              </a:rPr>
              <a:t>波动特</a:t>
            </a:r>
            <a:r>
              <a:rPr lang="zh-CN" altLang="en-US" b="1" dirty="0">
                <a:solidFill>
                  <a:schemeClr val="bg1"/>
                </a:solidFill>
                <a:latin typeface="微软雅黑" panose="020B0503020204020204" pitchFamily="34" charset="-122"/>
                <a:ea typeface="微软雅黑" panose="020B0503020204020204" pitchFamily="34" charset="-122"/>
              </a:rPr>
              <a:t>性</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2" name="TextBox 10"/>
          <p:cNvSpPr txBox="1"/>
          <p:nvPr/>
        </p:nvSpPr>
        <p:spPr>
          <a:xfrm>
            <a:off x="9640501" y="231793"/>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46" name="直接连接符 45"/>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p:cNvSpPr txBox="1"/>
          <p:nvPr/>
        </p:nvSpPr>
        <p:spPr>
          <a:xfrm>
            <a:off x="7616878" y="199198"/>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a:off x="6922135" y="1182370"/>
            <a:ext cx="5048250" cy="5483860"/>
          </a:xfrm>
          <a:prstGeom prst="rect">
            <a:avLst/>
          </a:prstGeom>
          <a:solidFill>
            <a:schemeClr val="accent2">
              <a:lumMod val="20000"/>
              <a:lumOff val="80000"/>
            </a:schemeClr>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矩形 19"/>
          <p:cNvSpPr/>
          <p:nvPr/>
        </p:nvSpPr>
        <p:spPr>
          <a:xfrm>
            <a:off x="6777354" y="998157"/>
            <a:ext cx="1872000" cy="512706"/>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kern="0" dirty="0">
                <a:solidFill>
                  <a:srgbClr val="FFFFFF"/>
                </a:solidFill>
                <a:latin typeface="微软雅黑" panose="020B0503020204020204" pitchFamily="34" charset="-122"/>
                <a:ea typeface="微软雅黑" panose="020B0503020204020204" pitchFamily="34" charset="-122"/>
              </a:rPr>
              <a:t>针对性</a:t>
            </a:r>
            <a:r>
              <a:rPr lang="zh-CN" altLang="en-US" sz="2000" b="1" kern="0" dirty="0">
                <a:solidFill>
                  <a:srgbClr val="FFFFFF"/>
                </a:solidFill>
                <a:latin typeface="微软雅黑" panose="020B0503020204020204" pitchFamily="34" charset="-122"/>
                <a:ea typeface="微软雅黑" panose="020B0503020204020204" pitchFamily="34" charset="-122"/>
              </a:rPr>
              <a:t>策略</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090628" y="1539738"/>
            <a:ext cx="2423577" cy="373380"/>
          </a:xfrm>
          <a:prstGeom prst="rect">
            <a:avLst/>
          </a:prstGeom>
          <a:noFill/>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Ø"/>
              <a:defRPr/>
            </a:pP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全年平均</a:t>
            </a: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考核：</a:t>
            </a:r>
            <a:endParaRPr lang="en-US" altLang="zh-CN"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7" name="矩形 26"/>
          <p:cNvSpPr/>
          <p:nvPr/>
        </p:nvSpPr>
        <p:spPr>
          <a:xfrm>
            <a:off x="594360" y="1105535"/>
            <a:ext cx="5798820" cy="5482590"/>
          </a:xfrm>
          <a:prstGeom prst="rect">
            <a:avLst/>
          </a:prstGeom>
          <a:solidFill>
            <a:srgbClr val="3C79C1">
              <a:lumMod val="20000"/>
              <a:lumOff val="80000"/>
            </a:srgbClr>
          </a:solidFill>
          <a:ln w="12700" cap="flat" cmpd="sng" algn="ctr">
            <a:noFill/>
            <a:prstDash val="solid"/>
            <a:miter lim="800000"/>
          </a:ln>
          <a:effectLst>
            <a:outerShdw blurRad="50800" dist="38100" dir="2700000" algn="ctr" rotWithShape="0">
              <a:srgbClr val="000000">
                <a:alpha val="40000"/>
              </a:srgb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effectLst/>
              <a:uLnTx/>
              <a:uFillTx/>
              <a:latin typeface="Arial" panose="020B0604020202090204"/>
              <a:ea typeface="微软雅黑" panose="020B0503020204020204" pitchFamily="34" charset="-122"/>
              <a:cs typeface="+mn-ea"/>
              <a:sym typeface="+mn-lt"/>
            </a:endParaRPr>
          </a:p>
        </p:txBody>
      </p:sp>
      <p:sp>
        <p:nvSpPr>
          <p:cNvPr id="30" name="矩形 29"/>
          <p:cNvSpPr/>
          <p:nvPr/>
        </p:nvSpPr>
        <p:spPr>
          <a:xfrm>
            <a:off x="444500" y="921385"/>
            <a:ext cx="2150110" cy="511175"/>
          </a:xfrm>
          <a:prstGeom prst="rect">
            <a:avLst/>
          </a:prstGeom>
          <a:solidFill>
            <a:srgbClr val="00488A"/>
          </a:solidFill>
          <a:ln w="12700" cap="flat" cmpd="sng" algn="ctr">
            <a:solidFill>
              <a:srgbClr val="00488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多时间尺度</a:t>
            </a: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波动</a:t>
            </a: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 name="文本框 57"/>
          <p:cNvSpPr txBox="1"/>
          <p:nvPr/>
        </p:nvSpPr>
        <p:spPr>
          <a:xfrm>
            <a:off x="7090628" y="2862802"/>
            <a:ext cx="2423577" cy="373380"/>
          </a:xfrm>
          <a:prstGeom prst="rect">
            <a:avLst/>
          </a:prstGeom>
          <a:noFill/>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Ø"/>
              <a:defRPr/>
            </a:pP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月</a:t>
            </a: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尺度</a:t>
            </a: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考核：</a:t>
            </a:r>
            <a:endParaRPr lang="en-US" altLang="zh-CN"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61" name="文本框 60"/>
          <p:cNvSpPr txBox="1"/>
          <p:nvPr/>
        </p:nvSpPr>
        <p:spPr>
          <a:xfrm>
            <a:off x="7090628" y="3853236"/>
            <a:ext cx="2423577" cy="373380"/>
          </a:xfrm>
          <a:prstGeom prst="rect">
            <a:avLst/>
          </a:prstGeom>
          <a:noFill/>
        </p:spPr>
        <p:txBody>
          <a:bodyPr wrap="square">
            <a:spAutoFit/>
          </a:bodyPr>
          <a:lstStyle/>
          <a:p>
            <a:pPr marL="285750" marR="0" lvl="0" indent="-285750" algn="just" defTabSz="914400" rtl="0" eaLnBrk="1" fontAlgn="auto" latinLnBrk="0" hangingPunct="1">
              <a:lnSpc>
                <a:spcPts val="2200"/>
              </a:lnSpc>
              <a:spcBef>
                <a:spcPts val="0"/>
              </a:spcBef>
              <a:spcAft>
                <a:spcPts val="0"/>
              </a:spcAft>
              <a:buClrTx/>
              <a:buSzTx/>
              <a:buFont typeface="Wingdings" panose="05000000000000000000" pitchFamily="2" charset="2"/>
              <a:buChar char="Ø"/>
              <a:defRPr/>
            </a:pP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日</a:t>
            </a: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尺度</a:t>
            </a:r>
            <a:r>
              <a:rPr lang="zh-CN" altLang="en-US"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rPr>
              <a:t>考核：</a:t>
            </a:r>
            <a:endParaRPr lang="en-US" altLang="zh-CN" sz="1600" b="1" kern="100" dirty="0">
              <a:solidFill>
                <a:srgbClr val="3494BA"/>
              </a:solidFill>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85" name="图片 84"/>
          <p:cNvPicPr>
            <a:picLocks noChangeAspect="1"/>
          </p:cNvPicPr>
          <p:nvPr/>
        </p:nvPicPr>
        <p:blipFill>
          <a:blip r:embed="rId2"/>
          <a:stretch>
            <a:fillRect/>
          </a:stretch>
        </p:blipFill>
        <p:spPr>
          <a:xfrm>
            <a:off x="924560" y="1485265"/>
            <a:ext cx="5283200" cy="1715135"/>
          </a:xfrm>
          <a:prstGeom prst="rect">
            <a:avLst/>
          </a:prstGeom>
          <a:effectLst>
            <a:outerShdw blurRad="50800" dist="38100" dir="2700000" algn="tl" rotWithShape="0">
              <a:prstClr val="black">
                <a:alpha val="40000"/>
              </a:prstClr>
            </a:outerShdw>
          </a:effectLst>
        </p:spPr>
      </p:pic>
      <p:pic>
        <p:nvPicPr>
          <p:cNvPr id="93" name="图片 11"/>
          <p:cNvPicPr>
            <a:picLocks noChangeAspect="1"/>
          </p:cNvPicPr>
          <p:nvPr/>
        </p:nvPicPr>
        <p:blipFill>
          <a:blip r:embed="rId3"/>
          <a:stretch>
            <a:fillRect/>
          </a:stretch>
        </p:blipFill>
        <p:spPr>
          <a:xfrm>
            <a:off x="924560" y="3225165"/>
            <a:ext cx="5283200" cy="1629410"/>
          </a:xfrm>
          <a:prstGeom prst="rect">
            <a:avLst/>
          </a:prstGeom>
          <a:noFill/>
          <a:ln>
            <a:noFill/>
          </a:ln>
          <a:effectLst>
            <a:outerShdw blurRad="50800" dist="38100" dir="2700000" algn="tl" rotWithShape="0">
              <a:prstClr val="black">
                <a:alpha val="40000"/>
              </a:prstClr>
            </a:outerShdw>
          </a:effectLst>
        </p:spPr>
      </p:pic>
      <p:pic>
        <p:nvPicPr>
          <p:cNvPr id="92" name="图片 10"/>
          <p:cNvPicPr>
            <a:picLocks noChangeAspect="1"/>
          </p:cNvPicPr>
          <p:nvPr/>
        </p:nvPicPr>
        <p:blipFill>
          <a:blip r:embed="rId4"/>
          <a:stretch>
            <a:fillRect/>
          </a:stretch>
        </p:blipFill>
        <p:spPr>
          <a:xfrm>
            <a:off x="924560" y="4916170"/>
            <a:ext cx="5283200" cy="1613535"/>
          </a:xfrm>
          <a:prstGeom prst="rect">
            <a:avLst/>
          </a:prstGeom>
          <a:noFill/>
          <a:ln>
            <a:noFill/>
          </a:ln>
          <a:effectLst>
            <a:outerShdw blurRad="50800" dist="38100" algn="l" rotWithShape="0">
              <a:prstClr val="black">
                <a:alpha val="40000"/>
              </a:prstClr>
            </a:outerShdw>
          </a:effectLst>
        </p:spPr>
      </p:pic>
      <p:sp>
        <p:nvSpPr>
          <p:cNvPr id="87" name="箭头: 右 37"/>
          <p:cNvSpPr/>
          <p:nvPr/>
        </p:nvSpPr>
        <p:spPr>
          <a:xfrm>
            <a:off x="6407150" y="1774190"/>
            <a:ext cx="581025" cy="433070"/>
          </a:xfrm>
          <a:prstGeom prst="rightArrow">
            <a:avLst/>
          </a:prstGeom>
          <a:solidFill>
            <a:srgbClr val="E8ECF4"/>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88" name="箭头: 右 37"/>
          <p:cNvSpPr/>
          <p:nvPr/>
        </p:nvSpPr>
        <p:spPr>
          <a:xfrm rot="20580000">
            <a:off x="6407150" y="3200400"/>
            <a:ext cx="581025" cy="433070"/>
          </a:xfrm>
          <a:prstGeom prst="rightArrow">
            <a:avLst/>
          </a:prstGeom>
          <a:solidFill>
            <a:srgbClr val="E8ECF4"/>
          </a:solidFill>
          <a:ln w="12700" cap="flat" cmpd="sng" algn="ctr">
            <a:noFill/>
            <a:prstDash val="solid"/>
            <a:miter lim="800000"/>
          </a:ln>
          <a:effectLst>
            <a:outerShdw blurRad="63500" sx="102000" sy="102000" algn="ctr" rotWithShape="0">
              <a:prstClr val="black">
                <a:alpha val="40000"/>
              </a:prstClr>
            </a:outerShdw>
          </a:effectLst>
        </p:spPr>
        <p:txBody>
          <a:bodyPr rtlCol="0" anchor="ctr"/>
          <a:p>
            <a:pPr marL="0" marR="0" lvl="0" indent="0" algn="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89" name="箭头: 右 37"/>
          <p:cNvSpPr/>
          <p:nvPr/>
        </p:nvSpPr>
        <p:spPr>
          <a:xfrm rot="17820000">
            <a:off x="6358890" y="4626610"/>
            <a:ext cx="581025" cy="433070"/>
          </a:xfrm>
          <a:prstGeom prst="rightArrow">
            <a:avLst/>
          </a:prstGeom>
          <a:solidFill>
            <a:srgbClr val="E8ECF4"/>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90" name="文本框 89"/>
          <p:cNvSpPr txBox="1"/>
          <p:nvPr/>
        </p:nvSpPr>
        <p:spPr>
          <a:xfrm>
            <a:off x="7463790" y="1913255"/>
            <a:ext cx="4064000" cy="922020"/>
          </a:xfrm>
          <a:prstGeom prst="rect">
            <a:avLst/>
          </a:prstGeom>
          <a:noFill/>
        </p:spPr>
        <p:txBody>
          <a:bodyPr wrap="square" rtlCol="0">
            <a:spAutoFit/>
          </a:bodyPr>
          <a:p>
            <a:r>
              <a:rPr lang="zh-CN" altLang="en-US"/>
              <a:t>在长期季度趋势中，平均考核点数在50个左右，即一天288个时刻点约有50个时刻会被罚款，考核率为17.36%</a:t>
            </a:r>
            <a:endParaRPr lang="zh-CN" altLang="en-US"/>
          </a:p>
        </p:txBody>
      </p:sp>
      <p:sp>
        <p:nvSpPr>
          <p:cNvPr id="91" name="文本框 90"/>
          <p:cNvSpPr txBox="1"/>
          <p:nvPr/>
        </p:nvSpPr>
        <p:spPr>
          <a:xfrm>
            <a:off x="7512685" y="3196590"/>
            <a:ext cx="4215130" cy="827405"/>
          </a:xfrm>
          <a:prstGeom prst="rect">
            <a:avLst/>
          </a:prstGeom>
          <a:noFill/>
        </p:spPr>
        <p:txBody>
          <a:bodyPr wrap="square" rtlCol="0">
            <a:noAutofit/>
          </a:bodyPr>
          <a:p>
            <a:r>
              <a:rPr lang="zh-CN" altLang="en-US"/>
              <a:t>十一月初波峰最高，最多考核点数达到70.53，而其余时刻均没有超过62。</a:t>
            </a:r>
            <a:endParaRPr lang="zh-CN" altLang="en-US"/>
          </a:p>
        </p:txBody>
      </p:sp>
      <p:sp>
        <p:nvSpPr>
          <p:cNvPr id="97" name="文本框 96"/>
          <p:cNvSpPr txBox="1"/>
          <p:nvPr/>
        </p:nvSpPr>
        <p:spPr>
          <a:xfrm>
            <a:off x="7512685" y="4286250"/>
            <a:ext cx="4064000" cy="368300"/>
          </a:xfrm>
          <a:prstGeom prst="rect">
            <a:avLst/>
          </a:prstGeom>
          <a:noFill/>
        </p:spPr>
        <p:txBody>
          <a:bodyPr wrap="square" rtlCol="0">
            <a:spAutoFit/>
          </a:bodyPr>
          <a:p>
            <a:r>
              <a:rPr lang="zh-CN" altLang="en-US"/>
              <a:t>每三个月就要考虑到四次储能的压力。</a:t>
            </a:r>
            <a:endParaRPr lang="zh-CN" altLang="en-US"/>
          </a:p>
        </p:txBody>
      </p:sp>
      <p:sp>
        <p:nvSpPr>
          <p:cNvPr id="98" name="文本框 97"/>
          <p:cNvSpPr txBox="1"/>
          <p:nvPr/>
        </p:nvSpPr>
        <p:spPr>
          <a:xfrm>
            <a:off x="7362190" y="4793615"/>
            <a:ext cx="4214495" cy="1748790"/>
          </a:xfrm>
          <a:prstGeom prst="rect">
            <a:avLst/>
          </a:prstGeom>
          <a:noFill/>
        </p:spPr>
        <p:txBody>
          <a:bodyPr wrap="square" rtlCol="0">
            <a:noAutofit/>
          </a:bodyPr>
          <a:p>
            <a:r>
              <a:rPr lang="zh-CN" altLang="en-US" b="1">
                <a:solidFill>
                  <a:schemeClr val="accent1"/>
                </a:solidFill>
                <a:effectLst>
                  <a:outerShdw blurRad="38100" dist="25400" dir="5400000" algn="ctr" rotWithShape="0">
                    <a:srgbClr val="6E747A">
                      <a:alpha val="43000"/>
                    </a:srgbClr>
                  </a:outerShdw>
                </a:effectLst>
              </a:rPr>
              <a:t>年末风电场波动剧烈</a:t>
            </a:r>
            <a:r>
              <a:rPr lang="zh-CN" altLang="en-US"/>
              <a:t>，容易被考核，在较短的时间尺度下，风电场波动具有一定的周期性。对于高波动，储能压力较大的情况，建议采用额外的手段，例如</a:t>
            </a:r>
            <a:r>
              <a:rPr lang="zh-CN" altLang="en-US" b="1">
                <a:solidFill>
                  <a:schemeClr val="accent1"/>
                </a:solidFill>
                <a:effectLst>
                  <a:outerShdw blurRad="38100" dist="25400" dir="5400000" algn="ctr" rotWithShape="0">
                    <a:srgbClr val="6E747A">
                      <a:alpha val="43000"/>
                    </a:srgbClr>
                  </a:outerShdw>
                </a:effectLst>
              </a:rPr>
              <a:t>调整充放电系数</a:t>
            </a:r>
            <a:r>
              <a:rPr lang="zh-CN" altLang="en-US"/>
              <a:t>，或</a:t>
            </a:r>
            <a:r>
              <a:rPr lang="zh-CN" altLang="en-US"/>
              <a:t>采用电力市场金融产品或辅助服务来减少罚款。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381302" y="138279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81303" y="973068"/>
            <a:ext cx="3832964" cy="382270"/>
          </a:xfrm>
          <a:prstGeom prst="rect">
            <a:avLst/>
          </a:prstGeom>
          <a:noFill/>
        </p:spPr>
        <p:txBody>
          <a:bodyPr wrap="square" lIns="0" tIns="48000" rIns="0" bIns="48000" rtlCol="0">
            <a:spAutoFit/>
          </a:bodyPr>
          <a:lstStyle/>
          <a:p>
            <a:pPr marL="342900" lvl="0" indent="-342900" algn="just">
              <a:buFont typeface="Wingdings" panose="05000000000000000000" pitchFamily="2" charset="2"/>
              <a:buChar char="Ø"/>
              <a:defRPr/>
            </a:pP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充放电机会：</a:t>
            </a: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均等</a:t>
            </a:r>
            <a:endPar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10"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a:off x="525328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2" name="直接连接符 11"/>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6"/>
          <p:cNvSpPr txBox="1"/>
          <p:nvPr/>
        </p:nvSpPr>
        <p:spPr>
          <a:xfrm>
            <a:off x="3566789"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3.1</a:t>
            </a:r>
            <a:r>
              <a:rPr lang="zh-CN" altLang="en-US" b="1" dirty="0">
                <a:solidFill>
                  <a:prstClr val="white">
                    <a:lumMod val="50000"/>
                  </a:prstClr>
                </a:solidFill>
                <a:latin typeface="微软雅黑" panose="020B0503020204020204" pitchFamily="34" charset="-122"/>
                <a:ea typeface="微软雅黑" panose="020B0503020204020204" pitchFamily="34" charset="-122"/>
              </a:rPr>
              <a:t> </a:t>
            </a:r>
            <a:r>
              <a:rPr lang="zh-CN" altLang="en-US" b="1" dirty="0">
                <a:solidFill>
                  <a:prstClr val="white">
                    <a:lumMod val="50000"/>
                  </a:prstClr>
                </a:solidFill>
                <a:latin typeface="微软雅黑" panose="020B0503020204020204" pitchFamily="34" charset="-122"/>
                <a:ea typeface="微软雅黑" panose="020B0503020204020204" pitchFamily="34" charset="-122"/>
              </a:rPr>
              <a:t>风储结构</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5577915"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3.2 </a:t>
            </a:r>
            <a:r>
              <a:rPr lang="zh-CN" altLang="en-US" b="1" dirty="0">
                <a:solidFill>
                  <a:schemeClr val="bg1"/>
                </a:solidFill>
                <a:latin typeface="微软雅黑" panose="020B0503020204020204" pitchFamily="34" charset="-122"/>
                <a:ea typeface="微软雅黑" panose="020B0503020204020204" pitchFamily="34" charset="-122"/>
              </a:rPr>
              <a:t>波动特</a:t>
            </a:r>
            <a:r>
              <a:rPr lang="zh-CN" altLang="en-US" b="1" dirty="0">
                <a:solidFill>
                  <a:schemeClr val="bg1"/>
                </a:solidFill>
                <a:latin typeface="微软雅黑" panose="020B0503020204020204" pitchFamily="34" charset="-122"/>
                <a:ea typeface="微软雅黑" panose="020B0503020204020204" pitchFamily="34" charset="-122"/>
              </a:rPr>
              <a:t>性</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TextBox 10"/>
          <p:cNvSpPr txBox="1"/>
          <p:nvPr/>
        </p:nvSpPr>
        <p:spPr>
          <a:xfrm>
            <a:off x="9640501" y="231793"/>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9"/>
          <p:cNvSpPr txBox="1"/>
          <p:nvPr/>
        </p:nvSpPr>
        <p:spPr>
          <a:xfrm>
            <a:off x="7616878" y="199198"/>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56" name="图片 9"/>
          <p:cNvPicPr>
            <a:picLocks noChangeAspect="1"/>
          </p:cNvPicPr>
          <p:nvPr/>
        </p:nvPicPr>
        <p:blipFill>
          <a:blip r:embed="rId2"/>
          <a:stretch>
            <a:fillRect/>
          </a:stretch>
        </p:blipFill>
        <p:spPr>
          <a:xfrm>
            <a:off x="5750878" y="1042670"/>
            <a:ext cx="3049905" cy="2386330"/>
          </a:xfrm>
          <a:prstGeom prst="rect">
            <a:avLst/>
          </a:prstGeom>
          <a:noFill/>
          <a:ln>
            <a:noFill/>
          </a:ln>
          <a:effectLst>
            <a:outerShdw blurRad="63500" sx="102000" sy="102000" algn="ctr" rotWithShape="0">
              <a:prstClr val="black">
                <a:alpha val="40000"/>
              </a:prstClr>
            </a:outerShdw>
          </a:effectLst>
        </p:spPr>
      </p:pic>
      <p:sp>
        <p:nvSpPr>
          <p:cNvPr id="23" name="文本框 22"/>
          <p:cNvSpPr txBox="1"/>
          <p:nvPr/>
        </p:nvSpPr>
        <p:spPr>
          <a:xfrm>
            <a:off x="5908040" y="3429000"/>
            <a:ext cx="3251835" cy="377825"/>
          </a:xfrm>
          <a:prstGeom prst="rect">
            <a:avLst/>
          </a:prstGeom>
          <a:noFill/>
        </p:spPr>
        <p:txBody>
          <a:bodyPr wrap="square" rtlCol="0">
            <a:noAutofit/>
          </a:bodyPr>
          <a:p>
            <a:r>
              <a:rPr lang="zh-CN" altLang="en-US"/>
              <a:t>完全免考核储能功率</a:t>
            </a:r>
            <a:r>
              <a:rPr lang="zh-CN" altLang="en-US"/>
              <a:t>动作图</a:t>
            </a:r>
            <a:endParaRPr lang="zh-CN" altLang="en-US"/>
          </a:p>
        </p:txBody>
      </p:sp>
      <p:pic>
        <p:nvPicPr>
          <p:cNvPr id="24" name="图片 1"/>
          <p:cNvPicPr>
            <a:picLocks noChangeAspect="1"/>
          </p:cNvPicPr>
          <p:nvPr/>
        </p:nvPicPr>
        <p:blipFill>
          <a:blip r:embed="rId3"/>
          <a:stretch>
            <a:fillRect/>
          </a:stretch>
        </p:blipFill>
        <p:spPr>
          <a:xfrm>
            <a:off x="9116060" y="1042670"/>
            <a:ext cx="2964815" cy="2385695"/>
          </a:xfrm>
          <a:prstGeom prst="rect">
            <a:avLst/>
          </a:prstGeom>
          <a:noFill/>
          <a:ln>
            <a:noFill/>
          </a:ln>
          <a:effectLst>
            <a:outerShdw blurRad="63500" sx="102000" sy="102000" algn="ctr" rotWithShape="0">
              <a:prstClr val="black">
                <a:alpha val="40000"/>
              </a:prstClr>
            </a:outerShdw>
          </a:effectLst>
        </p:spPr>
      </p:pic>
      <p:sp>
        <p:nvSpPr>
          <p:cNvPr id="27" name="文本框 26"/>
          <p:cNvSpPr txBox="1"/>
          <p:nvPr/>
        </p:nvSpPr>
        <p:spPr>
          <a:xfrm>
            <a:off x="8961120" y="3428365"/>
            <a:ext cx="3345180" cy="378460"/>
          </a:xfrm>
          <a:prstGeom prst="rect">
            <a:avLst/>
          </a:prstGeom>
          <a:noFill/>
        </p:spPr>
        <p:txBody>
          <a:bodyPr wrap="square" rtlCol="0">
            <a:noAutofit/>
          </a:bodyPr>
          <a:p>
            <a:r>
              <a:rPr lang="zh-CN" altLang="en-US"/>
              <a:t>完全免考核</a:t>
            </a:r>
            <a:r>
              <a:rPr lang="zh-CN" altLang="en-US"/>
              <a:t>储能功率</a:t>
            </a:r>
            <a:r>
              <a:rPr lang="zh-CN" altLang="en-US"/>
              <a:t>概率密度</a:t>
            </a:r>
            <a:endParaRPr lang="zh-CN" altLang="en-US"/>
          </a:p>
        </p:txBody>
      </p:sp>
      <p:pic>
        <p:nvPicPr>
          <p:cNvPr id="66" name="图片 2"/>
          <p:cNvPicPr>
            <a:picLocks noChangeAspect="1"/>
          </p:cNvPicPr>
          <p:nvPr/>
        </p:nvPicPr>
        <p:blipFill>
          <a:blip r:embed="rId4"/>
          <a:stretch>
            <a:fillRect/>
          </a:stretch>
        </p:blipFill>
        <p:spPr>
          <a:xfrm>
            <a:off x="176530" y="4369435"/>
            <a:ext cx="7099935" cy="1990090"/>
          </a:xfrm>
          <a:prstGeom prst="roundRect">
            <a:avLst/>
          </a:prstGeom>
          <a:noFill/>
          <a:ln>
            <a:solidFill>
              <a:schemeClr val="tx1"/>
            </a:solidFill>
          </a:ln>
        </p:spPr>
      </p:pic>
      <p:pic>
        <p:nvPicPr>
          <p:cNvPr id="29" name="图片 4"/>
          <p:cNvPicPr>
            <a:picLocks noChangeAspect="1"/>
          </p:cNvPicPr>
          <p:nvPr/>
        </p:nvPicPr>
        <p:blipFill>
          <a:blip r:embed="rId5"/>
          <a:stretch>
            <a:fillRect/>
          </a:stretch>
        </p:blipFill>
        <p:spPr>
          <a:xfrm>
            <a:off x="6085840" y="3960495"/>
            <a:ext cx="5655945" cy="1557020"/>
          </a:xfrm>
          <a:prstGeom prst="roundRect">
            <a:avLst/>
          </a:prstGeom>
          <a:noFill/>
          <a:ln>
            <a:solidFill>
              <a:schemeClr val="accent1"/>
            </a:solidFill>
          </a:ln>
        </p:spPr>
      </p:pic>
      <p:sp>
        <p:nvSpPr>
          <p:cNvPr id="30" name="圆角矩形 29"/>
          <p:cNvSpPr/>
          <p:nvPr/>
        </p:nvSpPr>
        <p:spPr>
          <a:xfrm>
            <a:off x="566420" y="4695190"/>
            <a:ext cx="657225" cy="31432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45" name="直接箭头连接符 44"/>
          <p:cNvCxnSpPr/>
          <p:nvPr/>
        </p:nvCxnSpPr>
        <p:spPr>
          <a:xfrm flipV="1">
            <a:off x="1218565" y="3952240"/>
            <a:ext cx="5048250" cy="742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a:off x="1218565" y="5019040"/>
            <a:ext cx="5133975" cy="5048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8280400" y="5523865"/>
            <a:ext cx="1873250" cy="491490"/>
          </a:xfrm>
          <a:prstGeom prst="rect">
            <a:avLst/>
          </a:prstGeom>
          <a:noFill/>
        </p:spPr>
        <p:txBody>
          <a:bodyPr wrap="square" rtlCol="0">
            <a:noAutofit/>
          </a:bodyPr>
          <a:p>
            <a:r>
              <a:rPr lang="en-US" altLang="zh-CN"/>
              <a:t>Soc</a:t>
            </a:r>
            <a:r>
              <a:rPr lang="zh-CN" altLang="en-US"/>
              <a:t>局部放大</a:t>
            </a:r>
            <a:endParaRPr lang="zh-CN" altLang="en-US"/>
          </a:p>
        </p:txBody>
      </p:sp>
      <p:sp>
        <p:nvSpPr>
          <p:cNvPr id="57" name="文本框 56"/>
          <p:cNvSpPr txBox="1"/>
          <p:nvPr/>
        </p:nvSpPr>
        <p:spPr>
          <a:xfrm>
            <a:off x="2514600" y="6371590"/>
            <a:ext cx="2468880" cy="368300"/>
          </a:xfrm>
          <a:prstGeom prst="rect">
            <a:avLst/>
          </a:prstGeom>
          <a:noFill/>
        </p:spPr>
        <p:txBody>
          <a:bodyPr wrap="square" rtlCol="0">
            <a:spAutoFit/>
          </a:bodyPr>
          <a:p>
            <a:r>
              <a:rPr lang="zh-CN" altLang="en-US"/>
              <a:t>储能Soc全年震荡下降</a:t>
            </a:r>
            <a:endParaRPr lang="zh-CN" altLang="en-US"/>
          </a:p>
        </p:txBody>
      </p:sp>
      <p:sp>
        <p:nvSpPr>
          <p:cNvPr id="61" name="矩形 60"/>
          <p:cNvSpPr/>
          <p:nvPr/>
        </p:nvSpPr>
        <p:spPr>
          <a:xfrm>
            <a:off x="361315" y="1543050"/>
            <a:ext cx="4893945" cy="1899920"/>
          </a:xfrm>
          <a:prstGeom prst="rect">
            <a:avLst/>
          </a:prstGeom>
          <a:noFill/>
          <a:ln w="25400" cap="flat" cmpd="sng" algn="ctr">
            <a:solidFill>
              <a:srgbClr val="00488A"/>
            </a:solidFill>
            <a:prstDash val="sysDash"/>
            <a:miter lim="800000"/>
          </a:ln>
          <a:effectLst/>
        </p:spPr>
        <p:txBody>
          <a:bodyPr rtlCol="0" anchor="ctr"/>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68" name="文本框 67"/>
          <p:cNvSpPr txBox="1"/>
          <p:nvPr/>
        </p:nvSpPr>
        <p:spPr>
          <a:xfrm>
            <a:off x="381000" y="1604645"/>
            <a:ext cx="4796790" cy="747395"/>
          </a:xfrm>
          <a:prstGeom prst="rect">
            <a:avLst/>
          </a:prstGeom>
          <a:noFill/>
        </p:spPr>
        <p:txBody>
          <a:bodyPr wrap="square" rtlCol="0">
            <a:noAutofit/>
          </a:bodyPr>
          <a:p>
            <a:r>
              <a:rPr lang="zh-CN" altLang="en-US"/>
              <a:t>充电机会的提升，实际上是</a:t>
            </a:r>
            <a:r>
              <a:rPr lang="zh-CN" altLang="en-US" b="1">
                <a:solidFill>
                  <a:schemeClr val="accent1"/>
                </a:solidFill>
                <a:effectLst>
                  <a:outerShdw blurRad="38100" dist="25400" dir="5400000" algn="ctr" rotWithShape="0">
                    <a:srgbClr val="6E747A">
                      <a:alpha val="43000"/>
                    </a:srgbClr>
                  </a:outerShdw>
                </a:effectLst>
              </a:rPr>
              <a:t>对抗储能的效率特性。</a:t>
            </a:r>
            <a:endParaRPr lang="zh-CN" altLang="en-US" b="1">
              <a:solidFill>
                <a:schemeClr val="accent1"/>
              </a:solidFill>
              <a:effectLst>
                <a:outerShdw blurRad="38100" dist="25400" dir="5400000" algn="ctr" rotWithShape="0">
                  <a:srgbClr val="6E747A">
                    <a:alpha val="43000"/>
                  </a:srgbClr>
                </a:outerShdw>
              </a:effectLst>
            </a:endParaRPr>
          </a:p>
        </p:txBody>
      </p:sp>
      <p:sp>
        <p:nvSpPr>
          <p:cNvPr id="69" name="文本框 68"/>
          <p:cNvSpPr txBox="1"/>
          <p:nvPr/>
        </p:nvSpPr>
        <p:spPr>
          <a:xfrm>
            <a:off x="403225" y="2519680"/>
            <a:ext cx="4796790" cy="747395"/>
          </a:xfrm>
          <a:prstGeom prst="rect">
            <a:avLst/>
          </a:prstGeom>
          <a:noFill/>
        </p:spPr>
        <p:txBody>
          <a:bodyPr wrap="square" rtlCol="0">
            <a:noAutofit/>
          </a:bodyPr>
          <a:p>
            <a:r>
              <a:rPr lang="zh-CN" altLang="en-US"/>
              <a:t>均等的充放电机会</a:t>
            </a:r>
            <a:r>
              <a:rPr lang="zh-CN" altLang="en-US" b="1">
                <a:solidFill>
                  <a:schemeClr val="accent1"/>
                </a:solidFill>
                <a:effectLst>
                  <a:outerShdw blurRad="38100" dist="25400" dir="5400000" algn="ctr" rotWithShape="0">
                    <a:srgbClr val="6E747A">
                      <a:alpha val="43000"/>
                    </a:srgbClr>
                  </a:outerShdw>
                </a:effectLst>
              </a:rPr>
              <a:t>并不是所有风电场的特点</a:t>
            </a:r>
            <a:r>
              <a:rPr lang="zh-CN" altLang="en-US"/>
              <a:t>。故该方案是</a:t>
            </a:r>
            <a:r>
              <a:rPr lang="zh-CN" altLang="en-US" b="1">
                <a:solidFill>
                  <a:schemeClr val="accent1"/>
                </a:solidFill>
                <a:effectLst>
                  <a:outerShdw blurRad="38100" dist="25400" dir="5400000" algn="ctr" rotWithShape="0">
                    <a:srgbClr val="6E747A">
                      <a:alpha val="43000"/>
                    </a:srgbClr>
                  </a:outerShdw>
                </a:effectLst>
              </a:rPr>
              <a:t>针对性</a:t>
            </a:r>
            <a:r>
              <a:rPr lang="zh-CN" altLang="en-US"/>
              <a:t>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9" name="矩形 8"/>
          <p:cNvSpPr/>
          <p:nvPr/>
        </p:nvSpPr>
        <p:spPr>
          <a:xfrm>
            <a:off x="416044" y="1041400"/>
            <a:ext cx="11297878" cy="1470791"/>
          </a:xfrm>
          <a:prstGeom prst="rect">
            <a:avLst/>
          </a:prstGeom>
          <a:solidFill>
            <a:srgbClr val="3C79C1">
              <a:lumMod val="20000"/>
              <a:lumOff val="80000"/>
            </a:srgbClr>
          </a:solidFill>
          <a:ln w="12700" cap="flat" cmpd="sng" algn="ctr">
            <a:noFill/>
            <a:prstDash val="solid"/>
            <a:miter lim="800000"/>
          </a:ln>
          <a:effectLst/>
        </p:spPr>
        <p:txBody>
          <a:bodyPr rtlCol="0" anchor="ctr"/>
          <a:lstStyle/>
          <a:p>
            <a:pPr marL="393700" indent="-285750" algn="just">
              <a:lnSpc>
                <a:spcPct val="130000"/>
              </a:lnSpc>
              <a:buFont typeface="Wingdings" panose="05000000000000000000" pitchFamily="2" charset="2"/>
              <a:buChar char="n"/>
              <a:defRPr/>
            </a:pPr>
            <a:r>
              <a:rPr lang="zh-CN" altLang="en-US" sz="1600" kern="0" dirty="0">
                <a:latin typeface="Arial" panose="020B0604020202090204"/>
                <a:ea typeface="微软雅黑" panose="020B0503020204020204" pitchFamily="34" charset="-122"/>
                <a:cs typeface="+mn-ea"/>
                <a:sym typeface="+mn-lt"/>
              </a:rPr>
              <a:t>对风电场配储的原则是：</a:t>
            </a:r>
            <a:r>
              <a:rPr lang="zh-CN" altLang="en-US" sz="1600" b="1" kern="0" dirty="0">
                <a:solidFill>
                  <a:srgbClr val="1D5B99"/>
                </a:solidFill>
                <a:latin typeface="Arial" panose="020B0604020202090204"/>
                <a:ea typeface="微软雅黑" panose="020B0503020204020204" pitchFamily="34" charset="-122"/>
                <a:cs typeface="+mn-ea"/>
                <a:sym typeface="+mn-lt"/>
              </a:rPr>
              <a:t>1. 尽可能减少功率波动考核；2. 尽可能低</a:t>
            </a:r>
            <a:r>
              <a:rPr lang="zh-CN" altLang="en-US" sz="1600" b="1" kern="0" dirty="0">
                <a:solidFill>
                  <a:srgbClr val="1D5B99"/>
                </a:solidFill>
                <a:latin typeface="Arial" panose="020B0604020202090204"/>
                <a:ea typeface="微软雅黑" panose="020B0503020204020204" pitchFamily="34" charset="-122"/>
                <a:cs typeface="+mn-ea"/>
                <a:sym typeface="+mn-lt"/>
              </a:rPr>
              <a:t>储能成本。</a:t>
            </a:r>
            <a:endParaRPr lang="en-US" altLang="zh-CN" sz="1600" kern="0" dirty="0">
              <a:latin typeface="Arial" panose="020B0604020202090204"/>
              <a:ea typeface="微软雅黑" panose="020B0503020204020204" pitchFamily="34" charset="-122"/>
              <a:cs typeface="+mn-ea"/>
              <a:sym typeface="+mn-lt"/>
            </a:endParaRPr>
          </a:p>
          <a:p>
            <a:pPr marL="393700" indent="-285750" algn="just">
              <a:lnSpc>
                <a:spcPct val="130000"/>
              </a:lnSpc>
              <a:buFont typeface="Wingdings" panose="05000000000000000000" pitchFamily="2" charset="2"/>
              <a:buChar char="n"/>
              <a:defRPr/>
            </a:pPr>
            <a:r>
              <a:rPr lang="zh-CN" altLang="en-US" sz="1600" kern="0" dirty="0">
                <a:latin typeface="Arial" panose="020B0604020202090204"/>
                <a:ea typeface="微软雅黑" panose="020B0503020204020204" pitchFamily="34" charset="-122"/>
                <a:cs typeface="+mn-ea"/>
                <a:sym typeface="+mn-lt"/>
              </a:rPr>
              <a:t>针对《细则》考核标准，</a:t>
            </a:r>
            <a:r>
              <a:rPr lang="zh-CN" altLang="en-US" sz="1600" b="1" kern="0" dirty="0">
                <a:solidFill>
                  <a:srgbClr val="1D5B99"/>
                </a:solidFill>
                <a:latin typeface="Arial" panose="020B0604020202090204"/>
                <a:ea typeface="微软雅黑" panose="020B0503020204020204" pitchFamily="34" charset="-122"/>
                <a:cs typeface="+mn-ea"/>
                <a:sym typeface="+mn-lt"/>
              </a:rPr>
              <a:t>设置优化目标函数</a:t>
            </a:r>
            <a:r>
              <a:rPr lang="zh-CN" altLang="en-US" sz="1600" kern="0" dirty="0">
                <a:latin typeface="Arial" panose="020B0604020202090204"/>
                <a:ea typeface="微软雅黑" panose="020B0503020204020204" pitchFamily="34" charset="-122"/>
                <a:cs typeface="+mn-ea"/>
                <a:sym typeface="+mn-lt"/>
              </a:rPr>
              <a:t>以建立海上风电场配储功率波动平抑的</a:t>
            </a:r>
            <a:r>
              <a:rPr lang="zh-CN" altLang="en-US" sz="1600" b="1" kern="0" dirty="0">
                <a:solidFill>
                  <a:srgbClr val="1D5B99"/>
                </a:solidFill>
                <a:latin typeface="Arial" panose="020B0604020202090204"/>
                <a:ea typeface="微软雅黑" panose="020B0503020204020204" pitchFamily="34" charset="-122"/>
                <a:cs typeface="+mn-ea"/>
                <a:sym typeface="+mn-lt"/>
              </a:rPr>
              <a:t>优化模型</a:t>
            </a:r>
            <a:r>
              <a:rPr lang="zh-CN" altLang="en-US" sz="1600" b="1" kern="0" dirty="0">
                <a:latin typeface="Arial" panose="020B0604020202090204"/>
                <a:ea typeface="微软雅黑" panose="020B0503020204020204" pitchFamily="34" charset="-122"/>
                <a:cs typeface="+mn-ea"/>
                <a:sym typeface="+mn-lt"/>
              </a:rPr>
              <a:t>，</a:t>
            </a:r>
            <a:r>
              <a:rPr lang="zh-CN" altLang="en-US" sz="1600" kern="0" dirty="0">
                <a:latin typeface="Arial" panose="020B0604020202090204"/>
                <a:ea typeface="微软雅黑" panose="020B0503020204020204" pitchFamily="34" charset="-122"/>
                <a:cs typeface="+mn-ea"/>
                <a:sym typeface="+mn-lt"/>
              </a:rPr>
              <a:t>当优化功率波动的时间窗口为全年时间尺度</a:t>
            </a:r>
            <a:r>
              <a:rPr lang="zh-CN" altLang="en-US" sz="1600" kern="0" dirty="0">
                <a:latin typeface="Arial" panose="020B0604020202090204"/>
                <a:ea typeface="微软雅黑" panose="020B0503020204020204" pitchFamily="34" charset="-122"/>
                <a:cs typeface="+mn-ea"/>
                <a:sym typeface="+mn-lt"/>
              </a:rPr>
              <a:t>时，为</a:t>
            </a:r>
            <a:r>
              <a:rPr lang="zh-CN" altLang="en-US" sz="1600" b="1" kern="0" dirty="0">
                <a:solidFill>
                  <a:srgbClr val="1D5B99"/>
                </a:solidFill>
                <a:latin typeface="Arial" panose="020B0604020202090204"/>
                <a:ea typeface="微软雅黑" panose="020B0503020204020204" pitchFamily="34" charset="-122"/>
                <a:cs typeface="+mn-ea"/>
                <a:sym typeface="+mn-lt"/>
              </a:rPr>
              <a:t>系统最优决策方案</a:t>
            </a:r>
            <a:r>
              <a:rPr lang="zh-CN" altLang="en-US" sz="1600" kern="0" dirty="0">
                <a:latin typeface="Arial" panose="020B0604020202090204"/>
                <a:ea typeface="微软雅黑" panose="020B0503020204020204" pitchFamily="34" charset="-122"/>
                <a:cs typeface="+mn-ea"/>
                <a:sym typeface="+mn-lt"/>
              </a:rPr>
              <a:t>。</a:t>
            </a:r>
            <a:endParaRPr kumimoji="0" lang="zh-CN" altLang="en-US" sz="1600" i="0" u="none" strike="noStrike" kern="0" cap="none" spc="0" normalizeH="0" noProof="0" dirty="0">
              <a:ln>
                <a:noFill/>
              </a:ln>
              <a:effectLst/>
              <a:uLnTx/>
              <a:uFillTx/>
              <a:latin typeface="Arial" panose="020B0604020202090204"/>
              <a:ea typeface="微软雅黑" panose="020B0503020204020204" pitchFamily="34" charset="-122"/>
              <a:cs typeface="+mn-ea"/>
              <a:sym typeface="+mn-lt"/>
            </a:endParaRPr>
          </a:p>
        </p:txBody>
      </p:sp>
      <p:grpSp>
        <p:nvGrpSpPr>
          <p:cNvPr id="7" name="组合 6"/>
          <p:cNvGrpSpPr/>
          <p:nvPr/>
        </p:nvGrpSpPr>
        <p:grpSpPr>
          <a:xfrm>
            <a:off x="453924" y="2683916"/>
            <a:ext cx="5610325" cy="3831184"/>
            <a:chOff x="453924" y="2683916"/>
            <a:chExt cx="5610325" cy="3831184"/>
          </a:xfrm>
        </p:grpSpPr>
        <p:sp>
          <p:nvSpPr>
            <p:cNvPr id="13" name="文本框 12"/>
            <p:cNvSpPr txBox="1"/>
            <p:nvPr/>
          </p:nvSpPr>
          <p:spPr>
            <a:xfrm>
              <a:off x="573660" y="2757755"/>
              <a:ext cx="5389904" cy="3412490"/>
            </a:xfrm>
            <a:prstGeom prst="rect">
              <a:avLst/>
            </a:prstGeom>
            <a:noFill/>
          </p:spPr>
          <p:txBody>
            <a:bodyPr wrap="square">
              <a:spAutoFit/>
            </a:bodyPr>
            <a:lstStyle/>
            <a:p>
              <a:pPr algn="just">
                <a:lnSpc>
                  <a:spcPct val="120000"/>
                </a:lnSpc>
              </a:pPr>
              <a:r>
                <a:rPr lang="zh-CN" altLang="en-US" sz="1600" b="1" kern="0" dirty="0">
                  <a:solidFill>
                    <a:srgbClr val="1D5B99"/>
                  </a:solidFill>
                  <a:latin typeface="Arial" panose="020B0604020202090204"/>
                  <a:ea typeface="微软雅黑" panose="020B0503020204020204" pitchFamily="34" charset="-122"/>
                  <a:cs typeface="+mn-ea"/>
                </a:rPr>
                <a:t>问题分析：</a:t>
              </a:r>
              <a:endParaRPr lang="en-US" altLang="zh-CN" sz="1600" b="1" kern="0" dirty="0">
                <a:solidFill>
                  <a:srgbClr val="1D5B99"/>
                </a:solidFill>
                <a:latin typeface="Arial" panose="020B0604020202090204"/>
                <a:ea typeface="微软雅黑" panose="020B0503020204020204" pitchFamily="34" charset="-122"/>
                <a:cs typeface="+mn-ea"/>
              </a:endParaRPr>
            </a:p>
            <a:p>
              <a:pPr marL="285750" indent="-285750" algn="just">
                <a:lnSpc>
                  <a:spcPct val="120000"/>
                </a:lnSpc>
                <a:buFont typeface="Wingdings" panose="05000000000000000000" pitchFamily="2" charset="2"/>
                <a:buChar char="Ø"/>
              </a:pPr>
              <a:r>
                <a:rPr lang="zh-CN" altLang="en-US" sz="1600" kern="100" dirty="0">
                  <a:effectLst/>
                  <a:latin typeface="微软雅黑" panose="020B0503020204020204" pitchFamily="34" charset="-122"/>
                  <a:ea typeface="微软雅黑" panose="020B0503020204020204" pitchFamily="34" charset="-122"/>
                  <a:cs typeface="Times New Roman" panose="02020503050405090304" pitchFamily="18" charset="0"/>
                </a:rPr>
                <a:t>决策变量为储能动作值，动作值功率和</a:t>
              </a:r>
              <a:r>
                <a:rPr lang="zh-CN" altLang="en-US" sz="1600" kern="100" dirty="0">
                  <a:effectLst/>
                  <a:latin typeface="微软雅黑" panose="020B0503020204020204" pitchFamily="34" charset="-122"/>
                  <a:ea typeface="微软雅黑" panose="020B0503020204020204" pitchFamily="34" charset="-122"/>
                  <a:cs typeface="Times New Roman" panose="02020503050405090304" pitchFamily="18" charset="0"/>
                </a:rPr>
                <a:t>能量尽可能少，于是配储少，投资成本低。</a:t>
              </a:r>
              <a:endParaRPr lang="en-US" altLang="zh-CN" sz="16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20000"/>
                </a:lnSpc>
                <a:buFont typeface="Wingdings" panose="05000000000000000000" pitchFamily="2" charset="2"/>
                <a:buChar char="Ø"/>
              </a:pP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约束同时包含功率波动考核约束和储能能量约束。</a:t>
              </a:r>
              <a:endParaRPr lang="en-US" altLang="zh-CN" sz="1600" kern="100" dirty="0">
                <a:latin typeface="微软雅黑" panose="020B0503020204020204" pitchFamily="34" charset="-122"/>
                <a:ea typeface="微软雅黑" panose="020B0503020204020204" pitchFamily="34" charset="-122"/>
                <a:cs typeface="Times New Roman" panose="02020503050405090304" pitchFamily="18" charset="0"/>
              </a:endParaRPr>
            </a:p>
            <a:p>
              <a:pPr algn="just">
                <a:lnSpc>
                  <a:spcPct val="120000"/>
                </a:lnSpc>
                <a:spcBef>
                  <a:spcPts val="600"/>
                </a:spcBef>
              </a:pPr>
              <a:r>
                <a:rPr lang="zh-CN" altLang="en-US" sz="1600" b="1" kern="0" dirty="0">
                  <a:solidFill>
                    <a:srgbClr val="1D5B99"/>
                  </a:solidFill>
                  <a:latin typeface="Arial" panose="020B0604020202090204"/>
                  <a:ea typeface="微软雅黑" panose="020B0503020204020204" pitchFamily="34" charset="-122"/>
                  <a:cs typeface="+mn-ea"/>
                </a:rPr>
                <a:t>基于后判定的储能约束运算</a:t>
              </a:r>
              <a:r>
                <a:rPr lang="zh-CN" altLang="en-US" sz="1600" b="1" kern="0" dirty="0">
                  <a:solidFill>
                    <a:srgbClr val="1D5B99"/>
                  </a:solidFill>
                  <a:latin typeface="Arial" panose="020B0604020202090204"/>
                  <a:ea typeface="微软雅黑" panose="020B0503020204020204" pitchFamily="34" charset="-122"/>
                  <a:cs typeface="+mn-ea"/>
                </a:rPr>
                <a:t>策略：</a:t>
              </a:r>
              <a:endParaRPr lang="en-US" altLang="zh-CN" sz="1600" b="1" kern="0" dirty="0">
                <a:solidFill>
                  <a:srgbClr val="1D5B99"/>
                </a:solidFill>
                <a:latin typeface="Arial" panose="020B0604020202090204"/>
                <a:ea typeface="微软雅黑" panose="020B0503020204020204" pitchFamily="34" charset="-122"/>
                <a:cs typeface="+mn-ea"/>
              </a:endParaRPr>
            </a:p>
            <a:p>
              <a:pPr marL="285750" indent="-285750" algn="just">
                <a:lnSpc>
                  <a:spcPct val="120000"/>
                </a:lnSpc>
                <a:buFont typeface="Wingdings" panose="05000000000000000000" pitchFamily="2" charset="2"/>
                <a:buChar char="ü"/>
              </a:pP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储能的</a:t>
              </a:r>
              <a:r>
                <a:rPr lang="zh-CN" altLang="en-US" sz="16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rPr>
                <a:t>约束是序列相关的</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，约束条件会在每一个决策点分散出两个树枝约束，即充电或放电2个整数变量，采用后判定能量约束可以避免这个</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问题；</a:t>
              </a:r>
              <a:endParaRPr lang="en-US" altLang="zh-CN" sz="16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20000"/>
                </a:lnSpc>
                <a:buFont typeface="Wingdings" panose="05000000000000000000" pitchFamily="2" charset="2"/>
                <a:buChar char="ü"/>
              </a:pP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在后判定时，</a:t>
              </a:r>
              <a:r>
                <a:rPr lang="zh-CN" altLang="en-US" sz="16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rPr>
                <a:t>充分运用充电机会策略</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，根据储能现在的</a:t>
              </a:r>
              <a:r>
                <a:rPr lang="en-US" altLang="zh-CN" sz="1600" kern="100" dirty="0">
                  <a:latin typeface="微软雅黑" panose="020B0503020204020204" pitchFamily="34" charset="-122"/>
                  <a:ea typeface="微软雅黑" panose="020B0503020204020204" pitchFamily="34" charset="-122"/>
                  <a:cs typeface="Times New Roman" panose="02020503050405090304" pitchFamily="18" charset="0"/>
                </a:rPr>
                <a:t>Soc</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和功率决策值，尽可能维持</a:t>
              </a:r>
              <a:r>
                <a:rPr lang="en-US" altLang="zh-CN" sz="1600" kern="100" dirty="0">
                  <a:latin typeface="微软雅黑" panose="020B0503020204020204" pitchFamily="34" charset="-122"/>
                  <a:ea typeface="微软雅黑" panose="020B0503020204020204" pitchFamily="34" charset="-122"/>
                  <a:cs typeface="Times New Roman" panose="02020503050405090304" pitchFamily="18" charset="0"/>
                </a:rPr>
                <a:t>Soc</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在中间值，以</a:t>
              </a:r>
              <a:r>
                <a:rPr lang="zh-CN" altLang="en-US" sz="16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503050405090304" pitchFamily="18" charset="0"/>
                </a:rPr>
                <a:t>降低配储</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 name="矩形 1"/>
            <p:cNvSpPr/>
            <p:nvPr/>
          </p:nvSpPr>
          <p:spPr>
            <a:xfrm>
              <a:off x="453924" y="2683916"/>
              <a:ext cx="5610325" cy="3831184"/>
            </a:xfrm>
            <a:prstGeom prst="rect">
              <a:avLst/>
            </a:prstGeom>
            <a:noFill/>
            <a:ln w="2540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34" y="-277609"/>
            <a:ext cx="2498673" cy="1406382"/>
          </a:xfrm>
          <a:prstGeom prst="rect">
            <a:avLst/>
          </a:prstGeom>
        </p:spPr>
      </p:pic>
      <p:sp>
        <p:nvSpPr>
          <p:cNvPr id="19"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7285286"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3" name="直接连接符 22"/>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6"/>
          <p:cNvSpPr txBox="1"/>
          <p:nvPr/>
        </p:nvSpPr>
        <p:spPr>
          <a:xfrm>
            <a:off x="3566789"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3.1</a:t>
            </a:r>
            <a:r>
              <a:rPr lang="zh-CN" altLang="en-US" b="1" dirty="0">
                <a:solidFill>
                  <a:prstClr val="white">
                    <a:lumMod val="50000"/>
                  </a:prstClr>
                </a:solidFill>
                <a:latin typeface="微软雅黑" panose="020B0503020204020204" pitchFamily="34" charset="-122"/>
                <a:ea typeface="微软雅黑" panose="020B0503020204020204" pitchFamily="34" charset="-122"/>
              </a:rPr>
              <a:t> </a:t>
            </a:r>
            <a:r>
              <a:rPr lang="zh-CN" altLang="en-US" b="1" dirty="0">
                <a:solidFill>
                  <a:prstClr val="white">
                    <a:lumMod val="50000"/>
                  </a:prstClr>
                </a:solidFill>
                <a:latin typeface="微软雅黑" panose="020B0503020204020204" pitchFamily="34" charset="-122"/>
                <a:ea typeface="微软雅黑" panose="020B0503020204020204" pitchFamily="34" charset="-122"/>
              </a:rPr>
              <a:t>风储结构</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5" name="TextBox 7"/>
          <p:cNvSpPr txBox="1"/>
          <p:nvPr/>
        </p:nvSpPr>
        <p:spPr>
          <a:xfrm>
            <a:off x="5577915" y="224420"/>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特性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26" name="TextBox 10"/>
          <p:cNvSpPr txBox="1"/>
          <p:nvPr/>
        </p:nvSpPr>
        <p:spPr>
          <a:xfrm>
            <a:off x="9640501" y="231793"/>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3.4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运行</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方案</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27" name="直接连接符 26"/>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9"/>
          <p:cNvSpPr txBox="1"/>
          <p:nvPr/>
        </p:nvSpPr>
        <p:spPr>
          <a:xfrm>
            <a:off x="7616878" y="199198"/>
            <a:ext cx="1344000" cy="372110"/>
          </a:xfrm>
          <a:prstGeom prst="rect">
            <a:avLst/>
          </a:prstGeom>
          <a:noFill/>
        </p:spPr>
        <p:txBody>
          <a:bodyPr wrap="square" lIns="0" tIns="48000" rIns="0" bIns="4800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3.3 </a:t>
            </a:r>
            <a:r>
              <a:rPr lang="zh-CN" altLang="en-US" b="1" dirty="0">
                <a:solidFill>
                  <a:schemeClr val="bg1"/>
                </a:solidFill>
                <a:latin typeface="微软雅黑" panose="020B0503020204020204" pitchFamily="34" charset="-122"/>
                <a:ea typeface="微软雅黑" panose="020B0503020204020204" pitchFamily="34" charset="-122"/>
              </a:rPr>
              <a:t>配储策略</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277609"/>
            <a:ext cx="2498673" cy="1406382"/>
          </a:xfrm>
          <a:prstGeom prst="rect">
            <a:avLst/>
          </a:prstGeom>
        </p:spPr>
      </p:pic>
      <p:pic>
        <p:nvPicPr>
          <p:cNvPr id="53" name="图片 6"/>
          <p:cNvPicPr>
            <a:picLocks noChangeAspect="1"/>
          </p:cNvPicPr>
          <p:nvPr/>
        </p:nvPicPr>
        <p:blipFill>
          <a:blip r:embed="rId2"/>
          <a:stretch>
            <a:fillRect/>
          </a:stretch>
        </p:blipFill>
        <p:spPr>
          <a:xfrm>
            <a:off x="6430010" y="5339080"/>
            <a:ext cx="5213350" cy="1228725"/>
          </a:xfrm>
          <a:prstGeom prst="rect">
            <a:avLst/>
          </a:prstGeom>
          <a:noFill/>
          <a:ln>
            <a:noFill/>
          </a:ln>
          <a:effectLst>
            <a:outerShdw blurRad="50800" dist="38100" dir="5400000" algn="t" rotWithShape="0">
              <a:prstClr val="black">
                <a:alpha val="40000"/>
              </a:prstClr>
            </a:outerShdw>
          </a:effectLst>
        </p:spPr>
      </p:pic>
      <p:sp>
        <p:nvSpPr>
          <p:cNvPr id="32" name="文本框 31"/>
          <p:cNvSpPr txBox="1"/>
          <p:nvPr/>
        </p:nvSpPr>
        <p:spPr>
          <a:xfrm>
            <a:off x="7276465" y="5140325"/>
            <a:ext cx="4064000" cy="368300"/>
          </a:xfrm>
          <a:prstGeom prst="rect">
            <a:avLst/>
          </a:prstGeom>
          <a:noFill/>
        </p:spPr>
        <p:txBody>
          <a:bodyPr wrap="square" rtlCol="0">
            <a:spAutoFit/>
          </a:bodyPr>
          <a:p>
            <a:r>
              <a:rPr lang="zh-CN" altLang="en-US"/>
              <a:t>全年</a:t>
            </a:r>
            <a:r>
              <a:rPr lang="en-US" altLang="zh-CN"/>
              <a:t>Soc</a:t>
            </a:r>
            <a:r>
              <a:rPr lang="zh-CN" altLang="en-US"/>
              <a:t>序列</a:t>
            </a:r>
            <a:r>
              <a:rPr lang="en-US" altLang="zh-CN"/>
              <a:t>——</a:t>
            </a:r>
            <a:r>
              <a:rPr lang="zh-CN" altLang="en-US"/>
              <a:t>下降趋势</a:t>
            </a:r>
            <a:r>
              <a:rPr lang="zh-CN" altLang="en-US"/>
              <a:t>消失</a:t>
            </a:r>
            <a:endParaRPr lang="zh-CN" altLang="en-US"/>
          </a:p>
        </p:txBody>
      </p:sp>
      <p:grpSp>
        <p:nvGrpSpPr>
          <p:cNvPr id="33" name="组合 32"/>
          <p:cNvGrpSpPr/>
          <p:nvPr/>
        </p:nvGrpSpPr>
        <p:grpSpPr>
          <a:xfrm>
            <a:off x="6430010" y="2684145"/>
            <a:ext cx="5197475" cy="2458085"/>
            <a:chOff x="453924" y="2683916"/>
            <a:chExt cx="5610325" cy="3831184"/>
          </a:xfrm>
        </p:grpSpPr>
        <p:sp>
          <p:nvSpPr>
            <p:cNvPr id="34" name="文本框 33"/>
            <p:cNvSpPr txBox="1"/>
            <p:nvPr/>
          </p:nvSpPr>
          <p:spPr>
            <a:xfrm>
              <a:off x="573660" y="2757755"/>
              <a:ext cx="5389904" cy="601746"/>
            </a:xfrm>
            <a:prstGeom prst="rect">
              <a:avLst/>
            </a:prstGeom>
            <a:noFill/>
          </p:spPr>
          <p:txBody>
            <a:bodyPr wrap="square">
              <a:spAutoFit/>
            </a:bodyPr>
            <a:p>
              <a:pPr algn="just">
                <a:lnSpc>
                  <a:spcPct val="120000"/>
                </a:lnSpc>
              </a:pPr>
              <a:r>
                <a:rPr lang="zh-CN" altLang="en-US" sz="1600" b="1" kern="0" dirty="0">
                  <a:solidFill>
                    <a:srgbClr val="1D5B99"/>
                  </a:solidFill>
                  <a:latin typeface="Arial" panose="020B0604020202090204"/>
                  <a:ea typeface="微软雅黑" panose="020B0503020204020204" pitchFamily="34" charset="-122"/>
                  <a:cs typeface="+mn-ea"/>
                </a:rPr>
                <a:t>目标函数</a:t>
              </a:r>
              <a:r>
                <a:rPr lang="zh-CN" altLang="en-US" sz="1600" b="1" kern="0" dirty="0">
                  <a:solidFill>
                    <a:srgbClr val="1D5B99"/>
                  </a:solidFill>
                  <a:latin typeface="Arial" panose="020B0604020202090204"/>
                  <a:ea typeface="微软雅黑" panose="020B0503020204020204" pitchFamily="34" charset="-122"/>
                  <a:cs typeface="+mn-ea"/>
                </a:rPr>
                <a:t>和约束</a:t>
              </a:r>
              <a:r>
                <a:rPr lang="zh-CN" altLang="en-US" sz="1600" b="1" kern="0" dirty="0">
                  <a:solidFill>
                    <a:srgbClr val="1D5B99"/>
                  </a:solidFill>
                  <a:latin typeface="Arial" panose="020B0604020202090204"/>
                  <a:ea typeface="微软雅黑" panose="020B0503020204020204" pitchFamily="34" charset="-122"/>
                  <a:cs typeface="+mn-ea"/>
                </a:rPr>
                <a:t>条件：</a:t>
              </a:r>
              <a:endParaRPr lang="zh-CN" altLang="en-US" sz="1600" b="1" kern="0" dirty="0">
                <a:solidFill>
                  <a:srgbClr val="1D5B99"/>
                </a:solidFill>
                <a:latin typeface="Arial" panose="020B0604020202090204"/>
                <a:ea typeface="微软雅黑" panose="020B0503020204020204" pitchFamily="34" charset="-122"/>
                <a:cs typeface="+mn-ea"/>
              </a:endParaRPr>
            </a:p>
          </p:txBody>
        </p:sp>
        <p:sp>
          <p:nvSpPr>
            <p:cNvPr id="35" name="矩形 34"/>
            <p:cNvSpPr/>
            <p:nvPr/>
          </p:nvSpPr>
          <p:spPr>
            <a:xfrm>
              <a:off x="453924" y="2683916"/>
              <a:ext cx="5610325" cy="3831184"/>
            </a:xfrm>
            <a:prstGeom prst="rect">
              <a:avLst/>
            </a:prstGeom>
            <a:noFill/>
            <a:ln w="25400" cap="flat" cmpd="sng" algn="ctr">
              <a:solidFill>
                <a:srgbClr val="00488A"/>
              </a:solidFill>
              <a:prstDash val="sysDash"/>
              <a:miter lim="800000"/>
            </a:ln>
            <a:effectLst/>
          </p:spPr>
          <p:txBody>
            <a:bodyPr rtlCol="0" anchor="ctr"/>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pic>
        <p:nvPicPr>
          <p:cNvPr id="3" name="图片 2"/>
          <p:cNvPicPr>
            <a:picLocks noChangeAspect="1"/>
          </p:cNvPicPr>
          <p:nvPr/>
        </p:nvPicPr>
        <p:blipFill>
          <a:blip r:embed="rId3"/>
          <a:stretch>
            <a:fillRect/>
          </a:stretch>
        </p:blipFill>
        <p:spPr>
          <a:xfrm>
            <a:off x="4794885" y="3088640"/>
            <a:ext cx="8391525" cy="323850"/>
          </a:xfrm>
          <a:prstGeom prst="rect">
            <a:avLst/>
          </a:prstGeom>
        </p:spPr>
      </p:pic>
      <p:pic>
        <p:nvPicPr>
          <p:cNvPr id="4" name="图片 3"/>
          <p:cNvPicPr>
            <a:picLocks noChangeAspect="1"/>
          </p:cNvPicPr>
          <p:nvPr/>
        </p:nvPicPr>
        <p:blipFill>
          <a:blip r:embed="rId4"/>
          <a:stretch>
            <a:fillRect/>
          </a:stretch>
        </p:blipFill>
        <p:spPr>
          <a:xfrm>
            <a:off x="4978400" y="3396615"/>
            <a:ext cx="8086725" cy="314325"/>
          </a:xfrm>
          <a:prstGeom prst="rect">
            <a:avLst/>
          </a:prstGeom>
        </p:spPr>
      </p:pic>
      <p:pic>
        <p:nvPicPr>
          <p:cNvPr id="5" name="图片 4"/>
          <p:cNvPicPr>
            <a:picLocks noChangeAspect="1"/>
          </p:cNvPicPr>
          <p:nvPr/>
        </p:nvPicPr>
        <p:blipFill>
          <a:blip r:embed="rId5"/>
          <a:stretch>
            <a:fillRect/>
          </a:stretch>
        </p:blipFill>
        <p:spPr>
          <a:xfrm>
            <a:off x="4978400" y="3630930"/>
            <a:ext cx="8210550" cy="314325"/>
          </a:xfrm>
          <a:prstGeom prst="rect">
            <a:avLst/>
          </a:prstGeom>
        </p:spPr>
      </p:pic>
      <p:pic>
        <p:nvPicPr>
          <p:cNvPr id="6" name="图片 5"/>
          <p:cNvPicPr>
            <a:picLocks noChangeAspect="1"/>
          </p:cNvPicPr>
          <p:nvPr/>
        </p:nvPicPr>
        <p:blipFill>
          <a:blip r:embed="rId6"/>
          <a:stretch>
            <a:fillRect/>
          </a:stretch>
        </p:blipFill>
        <p:spPr>
          <a:xfrm>
            <a:off x="6350635" y="3948430"/>
            <a:ext cx="5276850" cy="1152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47"/>
          <p:cNvSpPr/>
          <p:nvPr/>
        </p:nvSpPr>
        <p:spPr>
          <a:xfrm>
            <a:off x="9312524"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4" name="直接连接符 33"/>
          <p:cNvCxnSpPr/>
          <p:nvPr/>
        </p:nvCxnSpPr>
        <p:spPr>
          <a:xfrm>
            <a:off x="381302" y="138279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81000" y="972820"/>
            <a:ext cx="5537200" cy="647065"/>
          </a:xfrm>
          <a:prstGeom prst="rect">
            <a:avLst/>
          </a:prstGeom>
          <a:noFill/>
        </p:spPr>
        <p:txBody>
          <a:bodyPr wrap="square" lIns="0" tIns="48000" rIns="0" bIns="48000" rtlCol="0">
            <a:noAutofit/>
          </a:bodyPr>
          <a:lstStyle/>
          <a:p>
            <a:pPr marL="342900" lvl="0" indent="-342900" algn="just">
              <a:buFont typeface="Wingdings" panose="05000000000000000000" pitchFamily="2" charset="2"/>
              <a:buChar char="Ø"/>
              <a:defRPr/>
            </a:pP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方案一：基于超短期提升充电机会的运行方案</a:t>
            </a:r>
            <a:endPar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38" name="直接连接符 37"/>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566789"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3.1</a:t>
            </a:r>
            <a:r>
              <a:rPr lang="zh-CN" altLang="en-US" b="1" dirty="0">
                <a:solidFill>
                  <a:prstClr val="white">
                    <a:lumMod val="50000"/>
                  </a:prstClr>
                </a:solidFill>
                <a:latin typeface="微软雅黑" panose="020B0503020204020204" pitchFamily="34" charset="-122"/>
                <a:ea typeface="微软雅黑" panose="020B0503020204020204" pitchFamily="34" charset="-122"/>
              </a:rPr>
              <a:t> </a:t>
            </a:r>
            <a:r>
              <a:rPr lang="zh-CN" altLang="en-US" b="1" dirty="0">
                <a:solidFill>
                  <a:prstClr val="white">
                    <a:lumMod val="50000"/>
                  </a:prstClr>
                </a:solidFill>
                <a:latin typeface="微软雅黑" panose="020B0503020204020204" pitchFamily="34" charset="-122"/>
                <a:ea typeface="微软雅黑" panose="020B0503020204020204" pitchFamily="34" charset="-122"/>
              </a:rPr>
              <a:t>风储结构</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577915"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特性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2" name="TextBox 10"/>
          <p:cNvSpPr txBox="1"/>
          <p:nvPr/>
        </p:nvSpPr>
        <p:spPr>
          <a:xfrm>
            <a:off x="9640501" y="231793"/>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3.4 </a:t>
            </a:r>
            <a:r>
              <a:rPr lang="zh-CN" altLang="en-US" b="1" dirty="0">
                <a:solidFill>
                  <a:schemeClr val="bg1"/>
                </a:solidFill>
                <a:latin typeface="微软雅黑" panose="020B0503020204020204" pitchFamily="34" charset="-122"/>
                <a:ea typeface="微软雅黑" panose="020B0503020204020204" pitchFamily="34" charset="-122"/>
              </a:rPr>
              <a:t>运行方案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46" name="直接连接符 45"/>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p:cNvSpPr txBox="1"/>
          <p:nvPr/>
        </p:nvSpPr>
        <p:spPr>
          <a:xfrm>
            <a:off x="7616878" y="199198"/>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09320" y="1405890"/>
            <a:ext cx="1891030" cy="306705"/>
          </a:xfrm>
          <a:prstGeom prst="rect">
            <a:avLst/>
          </a:prstGeom>
          <a:noFill/>
        </p:spPr>
        <p:txBody>
          <a:bodyPr wrap="none" rtlCol="0">
            <a:spAutoFit/>
          </a:bodyPr>
          <a:lstStyle/>
          <a:p>
            <a:pPr marL="285750" indent="-285750">
              <a:buFont typeface="Wingdings" panose="05000000000000000000" pitchFamily="2" charset="2"/>
              <a:buChar char="n"/>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第一步：机会</a:t>
            </a: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判断</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11" name="图片 39" descr="95d270fd373cf84d2904533bcea9bc0"/>
          <p:cNvPicPr>
            <a:picLocks noChangeAspect="1"/>
          </p:cNvPicPr>
          <p:nvPr/>
        </p:nvPicPr>
        <p:blipFill>
          <a:blip r:embed="rId2"/>
          <a:stretch>
            <a:fillRect/>
          </a:stretch>
        </p:blipFill>
        <p:spPr>
          <a:xfrm>
            <a:off x="4371340" y="1800860"/>
            <a:ext cx="3021965" cy="2728595"/>
          </a:xfrm>
          <a:prstGeom prst="rect">
            <a:avLst/>
          </a:prstGeom>
          <a:effectLst>
            <a:outerShdw blurRad="63500" sx="102000" sy="102000" algn="ctr" rotWithShape="0">
              <a:prstClr val="black">
                <a:alpha val="40000"/>
              </a:prstClr>
            </a:outerShdw>
          </a:effectLst>
        </p:spPr>
      </p:pic>
      <p:pic>
        <p:nvPicPr>
          <p:cNvPr id="12" name="图片 38" descr="25e9f5eca3d8be213428d854cc4daf5"/>
          <p:cNvPicPr>
            <a:picLocks noChangeAspect="1"/>
          </p:cNvPicPr>
          <p:nvPr/>
        </p:nvPicPr>
        <p:blipFill>
          <a:blip r:embed="rId3"/>
          <a:srcRect t="4561" r="9481"/>
          <a:stretch>
            <a:fillRect/>
          </a:stretch>
        </p:blipFill>
        <p:spPr>
          <a:xfrm>
            <a:off x="756920" y="1800860"/>
            <a:ext cx="2858135" cy="2722245"/>
          </a:xfrm>
          <a:prstGeom prst="rect">
            <a:avLst/>
          </a:prstGeom>
          <a:effectLst>
            <a:outerShdw blurRad="63500" sx="102000" sy="102000" algn="ctr" rotWithShape="0">
              <a:prstClr val="black">
                <a:alpha val="40000"/>
              </a:prstClr>
            </a:outerShdw>
          </a:effectLst>
        </p:spPr>
      </p:pic>
      <p:sp>
        <p:nvSpPr>
          <p:cNvPr id="13" name="文本框 12"/>
          <p:cNvSpPr txBox="1"/>
          <p:nvPr/>
        </p:nvSpPr>
        <p:spPr>
          <a:xfrm>
            <a:off x="4660265" y="1405890"/>
            <a:ext cx="1891030" cy="306705"/>
          </a:xfrm>
          <a:prstGeom prst="rect">
            <a:avLst/>
          </a:prstGeom>
          <a:noFill/>
        </p:spPr>
        <p:txBody>
          <a:bodyPr wrap="none" rtlCol="0">
            <a:spAutoFit/>
          </a:bodyPr>
          <a:p>
            <a:pPr marL="285750" indent="-285750">
              <a:buFont typeface="Wingdings" panose="05000000000000000000" pitchFamily="2" charset="2"/>
              <a:buChar char="n"/>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第二步：</a:t>
            </a: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线性估计</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862570" y="1405890"/>
            <a:ext cx="2602230" cy="306705"/>
          </a:xfrm>
          <a:prstGeom prst="rect">
            <a:avLst/>
          </a:prstGeom>
          <a:noFill/>
        </p:spPr>
        <p:txBody>
          <a:bodyPr wrap="none" rtlCol="0">
            <a:spAutoFit/>
          </a:bodyPr>
          <a:p>
            <a:pPr marL="285750" indent="-285750">
              <a:buFont typeface="Wingdings" panose="05000000000000000000" pitchFamily="2" charset="2"/>
              <a:buChar char="n"/>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第二步：线性估计（</a:t>
            </a: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放电）</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58" name="图片 58" descr="943407c32afeb521b40d624ed546cca"/>
          <p:cNvPicPr>
            <a:picLocks noChangeAspect="1"/>
          </p:cNvPicPr>
          <p:nvPr/>
        </p:nvPicPr>
        <p:blipFill>
          <a:blip r:embed="rId4"/>
          <a:stretch>
            <a:fillRect/>
          </a:stretch>
        </p:blipFill>
        <p:spPr>
          <a:xfrm>
            <a:off x="7799070" y="1795780"/>
            <a:ext cx="3185160" cy="2715260"/>
          </a:xfrm>
          <a:prstGeom prst="rect">
            <a:avLst/>
          </a:prstGeom>
          <a:effectLst>
            <a:outerShdw blurRad="63500" sx="102000" sy="102000" algn="ctr" rotWithShape="0">
              <a:prstClr val="black">
                <a:alpha val="40000"/>
              </a:prstClr>
            </a:outerShdw>
          </a:effectLst>
        </p:spPr>
      </p:pic>
      <p:pic>
        <p:nvPicPr>
          <p:cNvPr id="15" name="图片 2"/>
          <p:cNvPicPr>
            <a:picLocks noChangeAspect="1"/>
          </p:cNvPicPr>
          <p:nvPr/>
        </p:nvPicPr>
        <p:blipFill>
          <a:blip r:embed="rId5"/>
          <a:stretch>
            <a:fillRect/>
          </a:stretch>
        </p:blipFill>
        <p:spPr>
          <a:xfrm>
            <a:off x="228600" y="5502910"/>
            <a:ext cx="4300220" cy="842645"/>
          </a:xfrm>
          <a:prstGeom prst="roundRect">
            <a:avLst/>
          </a:prstGeom>
          <a:noFill/>
          <a:ln>
            <a:solidFill>
              <a:schemeClr val="tx1"/>
            </a:solidFill>
          </a:ln>
        </p:spPr>
      </p:pic>
      <p:sp>
        <p:nvSpPr>
          <p:cNvPr id="17" name="文本框 16"/>
          <p:cNvSpPr txBox="1"/>
          <p:nvPr/>
        </p:nvSpPr>
        <p:spPr>
          <a:xfrm>
            <a:off x="1185545" y="6317615"/>
            <a:ext cx="4064000" cy="368300"/>
          </a:xfrm>
          <a:prstGeom prst="rect">
            <a:avLst/>
          </a:prstGeom>
          <a:noFill/>
        </p:spPr>
        <p:txBody>
          <a:bodyPr wrap="square" rtlCol="0">
            <a:spAutoFit/>
          </a:bodyPr>
          <a:p>
            <a:r>
              <a:rPr lang="zh-CN" altLang="en-US"/>
              <a:t>超短期预测</a:t>
            </a:r>
            <a:r>
              <a:rPr lang="zh-CN" altLang="en-US"/>
              <a:t>绝对误差</a:t>
            </a:r>
            <a:endParaRPr lang="zh-CN" altLang="en-US"/>
          </a:p>
        </p:txBody>
      </p:sp>
      <p:sp>
        <p:nvSpPr>
          <p:cNvPr id="18" name="椭圆 17"/>
          <p:cNvSpPr/>
          <p:nvPr/>
        </p:nvSpPr>
        <p:spPr>
          <a:xfrm>
            <a:off x="3150235" y="5775325"/>
            <a:ext cx="241935" cy="24193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0" name="曲线连接符 19"/>
          <p:cNvCxnSpPr>
            <a:stCxn id="18" idx="0"/>
          </p:cNvCxnSpPr>
          <p:nvPr/>
        </p:nvCxnSpPr>
        <p:spPr>
          <a:xfrm rot="16200000" flipV="1">
            <a:off x="2845435" y="5349240"/>
            <a:ext cx="602615" cy="248920"/>
          </a:xfrm>
          <a:prstGeom prst="curved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6"/>
          <a:srcRect l="20985" r="20985" b="8222"/>
          <a:stretch>
            <a:fillRect/>
          </a:stretch>
        </p:blipFill>
        <p:spPr>
          <a:xfrm>
            <a:off x="160655" y="4815840"/>
            <a:ext cx="4300220" cy="262255"/>
          </a:xfrm>
          <a:prstGeom prst="rect">
            <a:avLst/>
          </a:prstGeom>
        </p:spPr>
      </p:pic>
      <p:pic>
        <p:nvPicPr>
          <p:cNvPr id="3" name="图片 2"/>
          <p:cNvPicPr>
            <a:picLocks noChangeAspect="1"/>
          </p:cNvPicPr>
          <p:nvPr/>
        </p:nvPicPr>
        <p:blipFill>
          <a:blip r:embed="rId7"/>
          <a:srcRect l="28305" r="27730" b="-8542"/>
          <a:stretch>
            <a:fillRect/>
          </a:stretch>
        </p:blipFill>
        <p:spPr>
          <a:xfrm>
            <a:off x="7799070" y="4766945"/>
            <a:ext cx="3492500" cy="330835"/>
          </a:xfrm>
          <a:prstGeom prst="rect">
            <a:avLst/>
          </a:prstGeom>
        </p:spPr>
      </p:pic>
      <p:pic>
        <p:nvPicPr>
          <p:cNvPr id="4" name="图片 3"/>
          <p:cNvPicPr>
            <a:picLocks noChangeAspect="1"/>
          </p:cNvPicPr>
          <p:nvPr/>
        </p:nvPicPr>
        <p:blipFill>
          <a:blip r:embed="rId8"/>
          <a:srcRect l="30314" t="1720" r="30323" b="-20000"/>
          <a:stretch>
            <a:fillRect/>
          </a:stretch>
        </p:blipFill>
        <p:spPr>
          <a:xfrm>
            <a:off x="4692650" y="4766945"/>
            <a:ext cx="3021965" cy="349250"/>
          </a:xfrm>
          <a:prstGeom prst="rect">
            <a:avLst/>
          </a:prstGeom>
        </p:spPr>
      </p:pic>
      <p:pic>
        <p:nvPicPr>
          <p:cNvPr id="5" name="图片 4"/>
          <p:cNvPicPr>
            <a:picLocks noChangeAspect="1"/>
          </p:cNvPicPr>
          <p:nvPr/>
        </p:nvPicPr>
        <p:blipFill>
          <a:blip r:embed="rId9"/>
          <a:stretch>
            <a:fillRect/>
          </a:stretch>
        </p:blipFill>
        <p:spPr>
          <a:xfrm>
            <a:off x="4911090" y="5353685"/>
            <a:ext cx="5667375" cy="1419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47"/>
          <p:cNvSpPr/>
          <p:nvPr/>
        </p:nvSpPr>
        <p:spPr>
          <a:xfrm>
            <a:off x="9312524"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4" name="直接连接符 33"/>
          <p:cNvCxnSpPr/>
          <p:nvPr/>
        </p:nvCxnSpPr>
        <p:spPr>
          <a:xfrm>
            <a:off x="381302" y="138279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381000" y="972820"/>
            <a:ext cx="5537200" cy="647065"/>
          </a:xfrm>
          <a:prstGeom prst="rect">
            <a:avLst/>
          </a:prstGeom>
          <a:noFill/>
        </p:spPr>
        <p:txBody>
          <a:bodyPr wrap="square" lIns="0" tIns="48000" rIns="0" bIns="48000" rtlCol="0">
            <a:noAutofit/>
          </a:bodyPr>
          <a:lstStyle/>
          <a:p>
            <a:pPr marL="342900" lvl="0" indent="-342900" algn="just">
              <a:buFont typeface="Wingdings" panose="05000000000000000000" pitchFamily="2" charset="2"/>
              <a:buChar char="Ø"/>
              <a:defRPr/>
            </a:pP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方案</a:t>
            </a: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二：基于滚动优化动作曲线的功率平滑方案</a:t>
            </a:r>
            <a:endPar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38" name="直接连接符 37"/>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566789"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3.1</a:t>
            </a:r>
            <a:r>
              <a:rPr lang="zh-CN" altLang="en-US" b="1" dirty="0">
                <a:solidFill>
                  <a:prstClr val="white">
                    <a:lumMod val="50000"/>
                  </a:prstClr>
                </a:solidFill>
                <a:latin typeface="微软雅黑" panose="020B0503020204020204" pitchFamily="34" charset="-122"/>
                <a:ea typeface="微软雅黑" panose="020B0503020204020204" pitchFamily="34" charset="-122"/>
              </a:rPr>
              <a:t> </a:t>
            </a:r>
            <a:r>
              <a:rPr lang="zh-CN" altLang="en-US" b="1" dirty="0">
                <a:solidFill>
                  <a:prstClr val="white">
                    <a:lumMod val="50000"/>
                  </a:prstClr>
                </a:solidFill>
                <a:latin typeface="微软雅黑" panose="020B0503020204020204" pitchFamily="34" charset="-122"/>
                <a:ea typeface="微软雅黑" panose="020B0503020204020204" pitchFamily="34" charset="-122"/>
              </a:rPr>
              <a:t>风储结构</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577915" y="224420"/>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3.2 </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波动</a:t>
            </a: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特性</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42" name="TextBox 10"/>
          <p:cNvSpPr txBox="1"/>
          <p:nvPr/>
        </p:nvSpPr>
        <p:spPr>
          <a:xfrm>
            <a:off x="9640501" y="231793"/>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bg1"/>
                </a:solidFill>
                <a:latin typeface="微软雅黑" panose="020B0503020204020204" pitchFamily="34" charset="-122"/>
                <a:ea typeface="微软雅黑" panose="020B0503020204020204" pitchFamily="34" charset="-122"/>
              </a:rPr>
              <a:t>3.4 </a:t>
            </a:r>
            <a:r>
              <a:rPr lang="zh-CN" altLang="en-US" b="1" dirty="0">
                <a:solidFill>
                  <a:schemeClr val="bg1"/>
                </a:solidFill>
                <a:latin typeface="微软雅黑" panose="020B0503020204020204" pitchFamily="34" charset="-122"/>
                <a:ea typeface="微软雅黑" panose="020B0503020204020204" pitchFamily="34" charset="-122"/>
              </a:rPr>
              <a:t>运行方案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46" name="直接连接符 45"/>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p:cNvSpPr txBox="1"/>
          <p:nvPr/>
        </p:nvSpPr>
        <p:spPr>
          <a:xfrm>
            <a:off x="7616878" y="199198"/>
            <a:ext cx="1344000" cy="372110"/>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lumMod val="50000"/>
                  </a:prstClr>
                </a:solidFill>
                <a:latin typeface="微软雅黑" panose="020B0503020204020204" pitchFamily="34" charset="-122"/>
                <a:ea typeface="微软雅黑" panose="020B0503020204020204" pitchFamily="34" charset="-122"/>
              </a:rPr>
              <a:t>3.3 </a:t>
            </a:r>
            <a:r>
              <a:rPr lang="zh-CN" altLang="en-US" b="1" dirty="0">
                <a:solidFill>
                  <a:prstClr val="white">
                    <a:lumMod val="50000"/>
                  </a:prstClr>
                </a:solidFill>
                <a:latin typeface="微软雅黑" panose="020B0503020204020204" pitchFamily="34" charset="-122"/>
                <a:ea typeface="微软雅黑" panose="020B0503020204020204" pitchFamily="34" charset="-122"/>
              </a:rPr>
              <a:t>配储策略</a:t>
            </a:r>
            <a:endParaRPr lang="zh-CN" altLang="en-US"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47370" y="1367790"/>
            <a:ext cx="1179830" cy="306705"/>
          </a:xfrm>
          <a:prstGeom prst="rect">
            <a:avLst/>
          </a:prstGeom>
          <a:noFill/>
        </p:spPr>
        <p:txBody>
          <a:bodyPr wrap="none" rtlCol="0">
            <a:spAutoFit/>
          </a:bodyPr>
          <a:lstStyle/>
          <a:p>
            <a:pPr marL="285750" indent="-285750">
              <a:buFont typeface="Wingdings" panose="05000000000000000000" pitchFamily="2" charset="2"/>
              <a:buChar char="n"/>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滚动优化</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183755" y="1675130"/>
            <a:ext cx="4784725" cy="3715385"/>
          </a:xfrm>
          <a:prstGeom prst="rect">
            <a:avLst/>
          </a:prstGeom>
          <a:effectLst>
            <a:outerShdw blurRad="63500" sx="102000" sy="102000" algn="ctr" rotWithShape="0">
              <a:prstClr val="black">
                <a:alpha val="40000"/>
              </a:prstClr>
            </a:outerShdw>
          </a:effectLst>
        </p:spPr>
      </p:pic>
      <p:pic>
        <p:nvPicPr>
          <p:cNvPr id="4" name="图片 13" descr="2119225b7e0ea006b00d52c0295b0dd"/>
          <p:cNvPicPr>
            <a:picLocks noChangeAspect="1"/>
          </p:cNvPicPr>
          <p:nvPr/>
        </p:nvPicPr>
        <p:blipFill>
          <a:blip r:embed="rId3"/>
          <a:srcRect r="711" b="11607"/>
          <a:stretch>
            <a:fillRect/>
          </a:stretch>
        </p:blipFill>
        <p:spPr>
          <a:xfrm>
            <a:off x="574040" y="1675130"/>
            <a:ext cx="6348095" cy="2200275"/>
          </a:xfrm>
          <a:prstGeom prst="rect">
            <a:avLst/>
          </a:prstGeom>
          <a:effectLst>
            <a:outerShdw blurRad="50800" dist="38100" algn="l" rotWithShape="0">
              <a:prstClr val="black">
                <a:alpha val="40000"/>
              </a:prstClr>
            </a:outerShdw>
          </a:effectLst>
        </p:spPr>
      </p:pic>
      <p:sp>
        <p:nvSpPr>
          <p:cNvPr id="10" name="矩形 9"/>
          <p:cNvSpPr/>
          <p:nvPr/>
        </p:nvSpPr>
        <p:spPr>
          <a:xfrm>
            <a:off x="574040" y="4046220"/>
            <a:ext cx="6348095" cy="2172335"/>
          </a:xfrm>
          <a:prstGeom prst="rect">
            <a:avLst/>
          </a:prstGeom>
          <a:solidFill>
            <a:srgbClr val="3C79C1">
              <a:lumMod val="20000"/>
              <a:lumOff val="80000"/>
            </a:srgbClr>
          </a:solidFill>
          <a:ln w="12700" cap="flat" cmpd="sng" algn="ctr">
            <a:noFill/>
            <a:prstDash val="solid"/>
            <a:miter lim="800000"/>
          </a:ln>
          <a:effectLst>
            <a:outerShdw blurRad="50800" dist="38100" dir="2700000" algn="ctr" rotWithShape="0">
              <a:srgbClr val="000000">
                <a:alpha val="40000"/>
              </a:srgbClr>
            </a:outerShdw>
          </a:effectLst>
        </p:spPr>
        <p:txBody>
          <a:bodyPr rtlCol="0" anchor="ctr"/>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effectLst/>
              <a:uLnTx/>
              <a:uFillTx/>
              <a:latin typeface="Arial" panose="020B0604020202090204"/>
              <a:ea typeface="微软雅黑" panose="020B0503020204020204" pitchFamily="34" charset="-122"/>
              <a:cs typeface="+mn-ea"/>
              <a:sym typeface="+mn-lt"/>
            </a:endParaRPr>
          </a:p>
        </p:txBody>
      </p:sp>
      <p:sp>
        <p:nvSpPr>
          <p:cNvPr id="5" name="文本框 4"/>
          <p:cNvSpPr txBox="1"/>
          <p:nvPr/>
        </p:nvSpPr>
        <p:spPr>
          <a:xfrm>
            <a:off x="683260" y="4459605"/>
            <a:ext cx="6126480" cy="1647190"/>
          </a:xfrm>
          <a:prstGeom prst="rect">
            <a:avLst/>
          </a:prstGeom>
          <a:noFill/>
        </p:spPr>
        <p:txBody>
          <a:bodyPr wrap="square" rtlCol="0">
            <a:noAutofit/>
          </a:bodyPr>
          <a:p>
            <a:r>
              <a:rPr lang="zh-CN" altLang="en-US"/>
              <a:t>选择在决策点左侧5个点作为历史数据参考，右侧10个数据作为未来平抑波动参考，于是在同时考虑历史数据和未来数据的基础上，滚动优化决策点的下一个时刻的储能动作值。</a:t>
            </a:r>
            <a:endParaRPr lang="zh-CN" altLang="en-US"/>
          </a:p>
          <a:p>
            <a:endParaRPr lang="zh-CN" altLang="en-US"/>
          </a:p>
          <a:p>
            <a:r>
              <a:rPr lang="zh-CN" altLang="en-US"/>
              <a:t>当预测值足够准确时，滑动窗口可以更长，</a:t>
            </a:r>
            <a:r>
              <a:rPr lang="zh-CN" altLang="en-US" b="1">
                <a:solidFill>
                  <a:schemeClr val="accent1"/>
                </a:solidFill>
                <a:effectLst>
                  <a:outerShdw blurRad="38100" dist="25400" dir="5400000" algn="ctr" rotWithShape="0">
                    <a:srgbClr val="6E747A">
                      <a:alpha val="43000"/>
                    </a:srgbClr>
                  </a:outerShdw>
                </a:effectLst>
              </a:rPr>
              <a:t>窗口越长，平抑效果越好。</a:t>
            </a:r>
            <a:endParaRPr lang="zh-CN" altLang="en-US" b="1">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233013" y="3911537"/>
            <a:ext cx="1756800" cy="511200"/>
          </a:xfrm>
          <a:prstGeom prst="rect">
            <a:avLst/>
          </a:prstGeom>
          <a:solidFill>
            <a:srgbClr val="00488A"/>
          </a:solidFill>
          <a:ln w="12700" cap="flat" cmpd="sng" algn="ctr">
            <a:solidFill>
              <a:srgbClr val="00488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日</a:t>
            </a: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内优化阶段</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TextBox 6"/>
          <p:cNvSpPr txBox="1"/>
          <p:nvPr/>
        </p:nvSpPr>
        <p:spPr>
          <a:xfrm>
            <a:off x="7345680" y="972820"/>
            <a:ext cx="4427855" cy="646430"/>
          </a:xfrm>
          <a:prstGeom prst="rect">
            <a:avLst/>
          </a:prstGeom>
          <a:noFill/>
        </p:spPr>
        <p:txBody>
          <a:bodyPr wrap="square" lIns="0" tIns="48000" rIns="0" bIns="48000" rtlCol="0">
            <a:noAutofit/>
          </a:bodyPr>
          <a:p>
            <a:pPr marL="342900" lvl="0" indent="-342900" algn="just">
              <a:buFont typeface="Wingdings" panose="05000000000000000000" pitchFamily="2" charset="2"/>
              <a:buChar char="Ø"/>
              <a:defRPr/>
            </a:pP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综合方案：两方案综合</a:t>
            </a: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运行</a:t>
            </a:r>
            <a:endPar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7183755" y="5553075"/>
            <a:ext cx="4784725" cy="665480"/>
          </a:xfrm>
          <a:prstGeom prst="rect">
            <a:avLst/>
          </a:prstGeom>
          <a:solidFill>
            <a:srgbClr val="3C79C1">
              <a:lumMod val="20000"/>
              <a:lumOff val="80000"/>
            </a:srgbClr>
          </a:solidFill>
          <a:ln w="12700" cap="flat" cmpd="sng" algn="ctr">
            <a:noFill/>
            <a:prstDash val="solid"/>
            <a:miter lim="800000"/>
          </a:ln>
          <a:effectLst>
            <a:outerShdw blurRad="50800" dist="38100" dir="2700000" algn="ctr" rotWithShape="0">
              <a:srgbClr val="000000">
                <a:alpha val="40000"/>
              </a:srgbClr>
            </a:outerShdw>
          </a:effectLst>
        </p:spPr>
        <p:txBody>
          <a:bodyPr rtlCol="0" anchor="ctr"/>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effectLst/>
                <a:uLnTx/>
                <a:uFillTx/>
                <a:latin typeface="Arial" panose="020B0604020202090204"/>
                <a:ea typeface="微软雅黑" panose="020B0503020204020204" pitchFamily="34" charset="-122"/>
                <a:cs typeface="+mn-ea"/>
                <a:sym typeface="+mn-lt"/>
              </a:rPr>
              <a:t>在滚动的同时寻找</a:t>
            </a:r>
            <a:r>
              <a:rPr kumimoji="0" lang="zh-CN" altLang="en-US" sz="1800" b="1" i="0" u="none" strike="noStrike" kern="0" cap="none" spc="0" normalizeH="0" baseline="0" noProof="0" dirty="0">
                <a:ln>
                  <a:noFill/>
                </a:ln>
                <a:effectLst/>
                <a:uLnTx/>
                <a:uFillTx/>
                <a:latin typeface="Arial" panose="020B0604020202090204"/>
                <a:ea typeface="微软雅黑" panose="020B0503020204020204" pitchFamily="34" charset="-122"/>
                <a:cs typeface="+mn-ea"/>
                <a:sym typeface="+mn-lt"/>
              </a:rPr>
              <a:t>充电机会</a:t>
            </a:r>
            <a:endParaRPr kumimoji="0" lang="zh-CN" altLang="en-US" sz="1800" b="1" i="0" u="none" strike="noStrike" kern="0" cap="none" spc="0" normalizeH="0" baseline="0" noProof="0" dirty="0">
              <a:ln>
                <a:noFill/>
              </a:ln>
              <a:effectLst/>
              <a:uLnTx/>
              <a:uFillTx/>
              <a:latin typeface="Arial" panose="020B0604020202090204"/>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28"/>
          <p:cNvSpPr>
            <a:spLocks noGrp="1"/>
          </p:cNvSpPr>
          <p:nvPr>
            <p:ph type="sldNum" sz="quarter" idx="11"/>
          </p:nvPr>
        </p:nvSpPr>
        <p:spPr/>
        <p:txBody>
          <a:bodyPr/>
          <a:lstStyle/>
          <a:p>
            <a:fld id="{E0374D5E-809C-4B52-9B1B-43F9E1113751}" type="slidenum">
              <a:rPr lang="zh-CN" altLang="en-US" smtClean="0"/>
            </a:fld>
            <a:endParaRPr lang="zh-CN" altLang="en-US"/>
          </a:p>
        </p:txBody>
      </p:sp>
      <p:sp>
        <p:nvSpPr>
          <p:cNvPr id="26" name="矩形 25"/>
          <p:cNvSpPr/>
          <p:nvPr/>
        </p:nvSpPr>
        <p:spPr>
          <a:xfrm>
            <a:off x="673100" y="6243805"/>
            <a:ext cx="2347766" cy="338554"/>
          </a:xfrm>
          <a:prstGeom prst="rect">
            <a:avLst/>
          </a:prstGeom>
        </p:spPr>
        <p:txBody>
          <a:bodyPr wrap="square" anchor="ctr" anchorCtr="0">
            <a:spAutoFit/>
          </a:bodyPr>
          <a:lstStyle/>
          <a:p>
            <a:pPr algn="dist"/>
            <a:r>
              <a:rPr lang="zh-CN" altLang="en-US" sz="1600" dirty="0">
                <a:solidFill>
                  <a:schemeClr val="bg1">
                    <a:lumMod val="50000"/>
                  </a:schemeClr>
                </a:solidFill>
                <a:latin typeface="宋体" pitchFamily="2" charset="-122"/>
                <a:ea typeface="宋体" pitchFamily="2" charset="-122"/>
              </a:rPr>
              <a:t>博学 慎思 明辨 笃行</a:t>
            </a:r>
            <a:endParaRPr lang="zh-CN" altLang="en-US" sz="1600" dirty="0">
              <a:solidFill>
                <a:schemeClr val="bg1">
                  <a:lumMod val="50000"/>
                </a:schemeClr>
              </a:solidFill>
              <a:latin typeface="宋体" pitchFamily="2" charset="-122"/>
              <a:ea typeface="宋体" pitchFamily="2" charset="-122"/>
            </a:endParaRPr>
          </a:p>
        </p:txBody>
      </p:sp>
      <p:sp>
        <p:nvSpPr>
          <p:cNvPr id="36" name="矩形 35"/>
          <p:cNvSpPr/>
          <p:nvPr/>
        </p:nvSpPr>
        <p:spPr>
          <a:xfrm>
            <a:off x="0" y="371061"/>
            <a:ext cx="3403600" cy="6576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9888" y="386834"/>
            <a:ext cx="1364476" cy="646331"/>
          </a:xfrm>
          <a:prstGeom prst="rect">
            <a:avLst/>
          </a:prstGeom>
        </p:spPr>
        <p:txBody>
          <a:bodyPr wrap="none">
            <a:spAutoFit/>
          </a:bodyPr>
          <a:lstStyle/>
          <a:p>
            <a:r>
              <a:rPr lang="zh-CN" altLang="en-US" sz="3600" b="1" dirty="0">
                <a:solidFill>
                  <a:schemeClr val="bg1"/>
                </a:solidFill>
                <a:latin typeface="+mn-lt"/>
                <a:ea typeface="+mn-ea"/>
                <a:cs typeface="+mn-ea"/>
                <a:sym typeface="+mn-lt"/>
              </a:rPr>
              <a:t>目 录 </a:t>
            </a:r>
            <a:endParaRPr lang="zh-CN" altLang="en-US" sz="3600" b="1" dirty="0"/>
          </a:p>
        </p:txBody>
      </p:sp>
      <p:sp>
        <p:nvSpPr>
          <p:cNvPr id="38" name="文本框 37"/>
          <p:cNvSpPr txBox="1"/>
          <p:nvPr/>
        </p:nvSpPr>
        <p:spPr>
          <a:xfrm>
            <a:off x="1837130" y="618899"/>
            <a:ext cx="1454244" cy="369332"/>
          </a:xfrm>
          <a:prstGeom prst="rect">
            <a:avLst/>
          </a:prstGeom>
          <a:noFill/>
        </p:spPr>
        <p:txBody>
          <a:bodyPr wrap="none" rtlCol="0">
            <a:spAutoFit/>
          </a:bodyPr>
          <a:lstStyle/>
          <a:p>
            <a:r>
              <a:rPr lang="en-US" altLang="zh-CN" b="1" dirty="0">
                <a:solidFill>
                  <a:schemeClr val="bg1">
                    <a:lumMod val="85000"/>
                  </a:schemeClr>
                </a:solidFill>
                <a:latin typeface="Arial" panose="020B0604020202090204" pitchFamily="34" charset="0"/>
                <a:ea typeface="微软雅黑" panose="020B0503020204020204" pitchFamily="34" charset="-122"/>
                <a:sym typeface="Arial" panose="020B0604020202090204" pitchFamily="34" charset="0"/>
              </a:rPr>
              <a:t>CONTENTS</a:t>
            </a:r>
            <a:endParaRPr lang="zh-CN" altLang="en-US" b="1" dirty="0">
              <a:solidFill>
                <a:schemeClr val="bg1">
                  <a:lumMod val="8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39" name="组合 38"/>
          <p:cNvGrpSpPr/>
          <p:nvPr/>
        </p:nvGrpSpPr>
        <p:grpSpPr>
          <a:xfrm>
            <a:off x="4366903" y="1715525"/>
            <a:ext cx="2700496" cy="643468"/>
            <a:chOff x="669527" y="2250625"/>
            <a:chExt cx="2700496" cy="643468"/>
          </a:xfrm>
        </p:grpSpPr>
        <p:sp>
          <p:nvSpPr>
            <p:cNvPr id="40" name="文本占位符 64"/>
            <p:cNvSpPr txBox="1"/>
            <p:nvPr/>
          </p:nvSpPr>
          <p:spPr>
            <a:xfrm>
              <a:off x="1617349" y="2692938"/>
              <a:ext cx="1591956" cy="16541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Background</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研究背景</a:t>
              </a:r>
              <a:endPar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90204" pitchFamily="34" charset="0"/>
                  <a:ea typeface="微软雅黑" panose="020B0503020204020204" pitchFamily="34" charset="-122"/>
                  <a:sym typeface="Arial" panose="020B0604020202090204" pitchFamily="34" charset="0"/>
                </a:rPr>
                <a:t>01</a:t>
              </a:r>
              <a:endParaRPr lang="en-US" sz="5400"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3" name="组合 42"/>
          <p:cNvGrpSpPr/>
          <p:nvPr/>
        </p:nvGrpSpPr>
        <p:grpSpPr>
          <a:xfrm>
            <a:off x="4365327" y="3563084"/>
            <a:ext cx="3633454" cy="643468"/>
            <a:chOff x="669527" y="2250625"/>
            <a:chExt cx="3633454" cy="643468"/>
          </a:xfrm>
        </p:grpSpPr>
        <p:sp>
          <p:nvSpPr>
            <p:cNvPr id="44" name="文本占位符 64"/>
            <p:cNvSpPr txBox="1"/>
            <p:nvPr/>
          </p:nvSpPr>
          <p:spPr>
            <a:xfrm>
              <a:off x="1617348" y="2692937"/>
              <a:ext cx="2685633" cy="201155"/>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Research Contents</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文本占位符 67"/>
            <p:cNvSpPr txBox="1"/>
            <p:nvPr/>
          </p:nvSpPr>
          <p:spPr>
            <a:xfrm>
              <a:off x="1607414" y="2389923"/>
              <a:ext cx="2063757" cy="201155"/>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研究内容</a:t>
              </a:r>
              <a:endPar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90204" pitchFamily="34" charset="0"/>
                  <a:ea typeface="微软雅黑" panose="020B0503020204020204" pitchFamily="34" charset="-122"/>
                  <a:sym typeface="Arial" panose="020B0604020202090204" pitchFamily="34" charset="0"/>
                </a:rPr>
                <a:t>03</a:t>
              </a:r>
              <a:endParaRPr lang="en-US" sz="5400"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47" name="组合 46"/>
          <p:cNvGrpSpPr/>
          <p:nvPr/>
        </p:nvGrpSpPr>
        <p:grpSpPr>
          <a:xfrm>
            <a:off x="2625116" y="4495485"/>
            <a:ext cx="4672328" cy="724385"/>
            <a:chOff x="669527" y="2250625"/>
            <a:chExt cx="4672328" cy="724385"/>
          </a:xfrm>
        </p:grpSpPr>
        <p:sp>
          <p:nvSpPr>
            <p:cNvPr id="48" name="文本占位符 64"/>
            <p:cNvSpPr txBox="1"/>
            <p:nvPr/>
          </p:nvSpPr>
          <p:spPr>
            <a:xfrm>
              <a:off x="1617348" y="2692937"/>
              <a:ext cx="3724507" cy="282073"/>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Prospects</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未来展望</a:t>
              </a:r>
              <a:endPar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90204" pitchFamily="34" charset="0"/>
                  <a:ea typeface="微软雅黑" panose="020B0503020204020204" pitchFamily="34" charset="-122"/>
                  <a:sym typeface="Arial" panose="020B0604020202090204" pitchFamily="34" charset="0"/>
                </a:rPr>
                <a:t>04</a:t>
              </a:r>
              <a:endParaRPr lang="en-US" sz="5400" dirty="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51" name="组合 50"/>
          <p:cNvGrpSpPr/>
          <p:nvPr/>
        </p:nvGrpSpPr>
        <p:grpSpPr>
          <a:xfrm>
            <a:off x="2625116" y="2707185"/>
            <a:ext cx="3447210" cy="643468"/>
            <a:chOff x="669527" y="2250625"/>
            <a:chExt cx="3447210" cy="643468"/>
          </a:xfrm>
        </p:grpSpPr>
        <p:sp>
          <p:nvSpPr>
            <p:cNvPr id="52" name="文本占位符 64"/>
            <p:cNvSpPr txBox="1"/>
            <p:nvPr/>
          </p:nvSpPr>
          <p:spPr>
            <a:xfrm>
              <a:off x="1617349" y="2692938"/>
              <a:ext cx="2499388" cy="201154"/>
            </a:xfrm>
            <a:prstGeom prst="rect">
              <a:avLst/>
            </a:prstGeom>
          </p:spPr>
          <p:txBody>
            <a:bodyPr vert="horz" lIns="0" tIns="0" rIns="0" bIns="0" rtlCol="0" anchor="ctr" anchorCtr="0">
              <a:noAutofit/>
            </a:bodyPr>
            <a:lstStyle>
              <a:lvl1pPr marL="0" indent="0" algn="just" defTabSz="914400" rtl="0" eaLnBrk="1" latinLnBrk="0" hangingPunct="1">
                <a:lnSpc>
                  <a:spcPct val="90000"/>
                </a:lnSpc>
                <a:spcBef>
                  <a:spcPts val="1000"/>
                </a:spcBef>
                <a:buFontTx/>
                <a:buNone/>
                <a:defRPr sz="12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Research Ideas</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文本占位符 67"/>
            <p:cNvSpPr txBox="1"/>
            <p:nvPr/>
          </p:nvSpPr>
          <p:spPr>
            <a:xfrm>
              <a:off x="1607414" y="2345625"/>
              <a:ext cx="1762609" cy="245453"/>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ts val="1000"/>
                </a:spcBef>
                <a:buFontTx/>
                <a:buNone/>
                <a:defRPr lang="zh-CN" altLang="en-US" sz="2000" b="1" kern="1200" dirty="0" smtClean="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rPr>
                <a:t>研究思路</a:t>
              </a:r>
              <a:endParaRPr lang="zh-CN" altLang="en-US" sz="2400" dirty="0">
                <a:solidFill>
                  <a:srgbClr val="0070C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文本占位符 7"/>
            <p:cNvSpPr txBox="1"/>
            <p:nvPr/>
          </p:nvSpPr>
          <p:spPr>
            <a:xfrm>
              <a:off x="669527" y="2250625"/>
              <a:ext cx="947822" cy="643468"/>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lang="zh-CN" altLang="en-US" sz="4800" kern="1200" dirty="0" smtClean="0">
                  <a:solidFill>
                    <a:schemeClr val="tx1">
                      <a:lumMod val="50000"/>
                      <a:lumOff val="50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20000"/>
                </a:lnSpc>
                <a:spcBef>
                  <a:spcPts val="0"/>
                </a:spcBef>
                <a:buFontTx/>
                <a:buNone/>
              </a:pPr>
              <a:r>
                <a:rPr lang="en-US" altLang="zh-CN" sz="5400" dirty="0">
                  <a:latin typeface="Arial" panose="020B0604020202090204" pitchFamily="34" charset="0"/>
                  <a:ea typeface="微软雅黑" panose="020B0503020204020204" pitchFamily="34" charset="-122"/>
                  <a:sym typeface="Arial" panose="020B0604020202090204" pitchFamily="34" charset="0"/>
                </a:rPr>
                <a:t>02</a:t>
              </a:r>
              <a:endParaRPr lang="en-US" sz="5400" dirty="0">
                <a:latin typeface="Arial" panose="020B0604020202090204" pitchFamily="34" charset="0"/>
                <a:ea typeface="微软雅黑" panose="020B0503020204020204" pitchFamily="34" charset="-122"/>
                <a:sym typeface="Arial" panose="020B0604020202090204" pitchFamily="34" charset="0"/>
              </a:endParaRPr>
            </a:p>
          </p:txBody>
        </p:sp>
      </p:grpSp>
      <p:pic>
        <p:nvPicPr>
          <p:cNvPr id="27"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dirty="0">
                <a:solidFill>
                  <a:prstClr val="white">
                    <a:lumMod val="50000"/>
                  </a:prstClr>
                </a:solidFill>
                <a:latin typeface="微软雅黑" panose="020B0503020204020204" pitchFamily="34" charset="-122"/>
                <a:ea typeface="微软雅黑" panose="020B0503020204020204" pitchFamily="34" charset="-122"/>
                <a:cs typeface="+mn-cs"/>
              </a:rPr>
              <a:t>方案效果</a:t>
            </a:r>
            <a:endParaRPr kumimoji="0" lang="zh-CN" altLang="en-US" sz="2880" b="1"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等线" panose="02010600030101010101" charset="-122"/>
              <a:ea typeface="等线" panose="02010600030101010101" charset="-122"/>
              <a:cs typeface="+mn-cs"/>
            </a:endParaRPr>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pic>
        <p:nvPicPr>
          <p:cNvPr id="44" name="图片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grpSp>
        <p:nvGrpSpPr>
          <p:cNvPr id="2" name="组合 1"/>
          <p:cNvGrpSpPr/>
          <p:nvPr/>
        </p:nvGrpSpPr>
        <p:grpSpPr>
          <a:xfrm>
            <a:off x="381302" y="973068"/>
            <a:ext cx="3832965" cy="409722"/>
            <a:chOff x="425752" y="998468"/>
            <a:chExt cx="3832965" cy="409722"/>
          </a:xfrm>
        </p:grpSpPr>
        <p:cxnSp>
          <p:nvCxnSpPr>
            <p:cNvPr id="3" name="直接连接符 2"/>
            <p:cNvCxnSpPr/>
            <p:nvPr/>
          </p:nvCxnSpPr>
          <p:spPr>
            <a:xfrm>
              <a:off x="425752" y="140819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6"/>
            <p:cNvSpPr txBox="1"/>
            <p:nvPr/>
          </p:nvSpPr>
          <p:spPr>
            <a:xfrm>
              <a:off x="425753" y="998468"/>
              <a:ext cx="3832964" cy="382270"/>
            </a:xfrm>
            <a:prstGeom prst="rect">
              <a:avLst/>
            </a:prstGeom>
            <a:noFill/>
          </p:spPr>
          <p:txBody>
            <a:bodyPr wrap="square" lIns="0" tIns="48000" rIns="0" bIns="48000" rtlCol="0">
              <a:spAutoFit/>
            </a:bodyPr>
            <a:lstStyle/>
            <a:p>
              <a:pPr marL="342900" lvl="0" indent="-342900" algn="just">
                <a:buFont typeface="Wingdings" panose="05000000000000000000" pitchFamily="2" charset="2"/>
                <a:buChar char="Ø"/>
                <a:defRPr/>
              </a:pPr>
              <a:r>
                <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rPr>
                <a:t>风储系统运行方案算例</a:t>
              </a:r>
              <a:endParaRPr kumimoji="0" lang="zh-CN" altLang="en-US" sz="1865" b="1" i="0" u="none" strike="noStrike" kern="1200" cap="none" spc="0" normalizeH="0" baseline="0" noProof="0" dirty="0">
                <a:ln>
                  <a:noFill/>
                </a:ln>
                <a:solidFill>
                  <a:srgbClr val="1D5B99"/>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p:cNvGrpSpPr/>
          <p:nvPr/>
        </p:nvGrpSpPr>
        <p:grpSpPr>
          <a:xfrm>
            <a:off x="361315" y="1630045"/>
            <a:ext cx="3915410" cy="5044990"/>
            <a:chOff x="298939" y="1661566"/>
            <a:chExt cx="3915328" cy="4869979"/>
          </a:xfrm>
        </p:grpSpPr>
        <p:sp>
          <p:nvSpPr>
            <p:cNvPr id="10" name="文本框 9"/>
            <p:cNvSpPr txBox="1"/>
            <p:nvPr/>
          </p:nvSpPr>
          <p:spPr>
            <a:xfrm>
              <a:off x="370861" y="1736267"/>
              <a:ext cx="3771485" cy="4795278"/>
            </a:xfrm>
            <a:prstGeom prst="rect">
              <a:avLst/>
            </a:prstGeom>
            <a:noFill/>
          </p:spPr>
          <p:txBody>
            <a:bodyPr wrap="square">
              <a:spAutoFit/>
            </a:bodyPr>
            <a:lstStyle/>
            <a:p>
              <a:pPr marL="285750" indent="-285750" algn="just">
                <a:lnSpc>
                  <a:spcPct val="130000"/>
                </a:lnSpc>
                <a:buFont typeface="Wingdings" panose="05000000000000000000" pitchFamily="2" charset="2"/>
                <a:buChar char="n"/>
              </a:pPr>
              <a:r>
                <a:rPr lang="zh-CN" sz="1600" kern="100" dirty="0">
                  <a:latin typeface="微软雅黑" panose="020B0503020204020204" pitchFamily="34" charset="-122"/>
                  <a:ea typeface="微软雅黑" panose="020B0503020204020204" pitchFamily="34" charset="-122"/>
                  <a:cs typeface="Times New Roman" panose="02020503050405090304" pitchFamily="18" charset="0"/>
                </a:rPr>
                <a:t>储能平抑效果：在</a:t>
              </a:r>
              <a:r>
                <a:rPr lang="zh-CN" sz="1600" b="1" kern="100" dirty="0">
                  <a:latin typeface="微软雅黑" panose="020B0503020204020204" pitchFamily="34" charset="-122"/>
                  <a:ea typeface="微软雅黑" panose="020B0503020204020204" pitchFamily="34" charset="-122"/>
                  <a:cs typeface="Times New Roman" panose="02020503050405090304" pitchFamily="18" charset="0"/>
                </a:rPr>
                <a:t>仅有16个窗口数据作为参考的情况下</a:t>
              </a:r>
              <a:r>
                <a:rPr lang="zh-CN" sz="1600" kern="100" dirty="0">
                  <a:latin typeface="微软雅黑" panose="020B0503020204020204" pitchFamily="34" charset="-122"/>
                  <a:ea typeface="微软雅黑" panose="020B0503020204020204" pitchFamily="34" charset="-122"/>
                  <a:cs typeface="Times New Roman" panose="02020503050405090304" pitchFamily="18" charset="0"/>
                </a:rPr>
                <a:t>，该方法平抑了年初的三个波谷，并在功率没有波动时停止运行，没有错误动作，同样说明了运行方案方法的正确性。</a:t>
              </a:r>
              <a:endParaRPr lang="zh-CN" sz="16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30000"/>
                </a:lnSpc>
                <a:buFont typeface="Wingdings" panose="05000000000000000000" pitchFamily="2" charset="2"/>
                <a:buChar char="n"/>
              </a:pPr>
              <a:endParaRPr lang="zh-CN" altLang="en-US" sz="1600" b="1"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l">
                <a:lnSpc>
                  <a:spcPct val="130000"/>
                </a:lnSpc>
                <a:buFont typeface="Wingdings" panose="05000000000000000000" pitchFamily="2" charset="2"/>
                <a:buChar char="n"/>
              </a:pP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储能免考核金额：由</a:t>
              </a:r>
              <a:r>
                <a:rPr lang="en-US" alt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5.04</a:t>
              </a: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sym typeface="+mn-ea"/>
                </a:rPr>
                <a:t>万元/MW</a:t>
              </a: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3.92万元/MW，</a:t>
              </a:r>
              <a:r>
                <a:rPr lang="zh-CN" sz="1600" b="1" kern="100" dirty="0">
                  <a:effectLst/>
                  <a:latin typeface="微软雅黑" panose="020B0503020204020204" pitchFamily="34" charset="-122"/>
                  <a:ea typeface="微软雅黑" panose="020B0503020204020204" pitchFamily="34" charset="-122"/>
                  <a:cs typeface="Times New Roman" panose="02020503050405090304" pitchFamily="18" charset="0"/>
                </a:rPr>
                <a:t>免考核率为22.22%</a:t>
              </a: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，对于本风电场，共有</a:t>
              </a:r>
              <a:r>
                <a:rPr lang="zh-CN" sz="1600" b="1" kern="100" dirty="0">
                  <a:effectLst/>
                  <a:latin typeface="微软雅黑" panose="020B0503020204020204" pitchFamily="34" charset="-122"/>
                  <a:ea typeface="微软雅黑" panose="020B0503020204020204" pitchFamily="34" charset="-122"/>
                  <a:cs typeface="Times New Roman" panose="02020503050405090304" pitchFamily="18" charset="0"/>
                </a:rPr>
                <a:t>2523.78万元的罚款被免除</a:t>
              </a: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l">
                <a:lnSpc>
                  <a:spcPct val="130000"/>
                </a:lnSpc>
                <a:buFont typeface="Wingdings" panose="05000000000000000000" pitchFamily="2" charset="2"/>
                <a:buChar char="n"/>
              </a:pPr>
              <a:endPar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30000"/>
                </a:lnSpc>
                <a:spcBef>
                  <a:spcPts val="600"/>
                </a:spcBef>
                <a:buFont typeface="Wingdings" panose="05000000000000000000" pitchFamily="2" charset="2"/>
                <a:buChar char="n"/>
              </a:pP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储能Soc曲线及其最小配储，计算储能初始配储为原风电场13倍容量，这个容量将在引入风储系统运行方案后</a:t>
              </a:r>
              <a:r>
                <a:rPr lang="zh-CN" altLang="en-US" sz="1600" b="1" kern="100" dirty="0">
                  <a:latin typeface="微软雅黑" panose="020B0503020204020204" pitchFamily="34" charset="-122"/>
                  <a:ea typeface="微软雅黑" panose="020B0503020204020204" pitchFamily="34" charset="-122"/>
                  <a:cs typeface="Times New Roman" panose="02020503050405090304" pitchFamily="18" charset="0"/>
                </a:rPr>
                <a:t>降低至1.3倍</a:t>
              </a:r>
              <a:r>
                <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zh-CN" altLang="en-US" sz="16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32" name="矩形 31"/>
            <p:cNvSpPr/>
            <p:nvPr/>
          </p:nvSpPr>
          <p:spPr>
            <a:xfrm>
              <a:off x="298939" y="1661566"/>
              <a:ext cx="3915328" cy="4850369"/>
            </a:xfrm>
            <a:prstGeom prst="rect">
              <a:avLst/>
            </a:prstGeom>
            <a:noFill/>
            <a:ln w="2540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pic>
        <p:nvPicPr>
          <p:cNvPr id="100" name="图片 18"/>
          <p:cNvPicPr>
            <a:picLocks noChangeAspect="1"/>
          </p:cNvPicPr>
          <p:nvPr/>
        </p:nvPicPr>
        <p:blipFill>
          <a:blip r:embed="rId2"/>
          <a:stretch>
            <a:fillRect/>
          </a:stretch>
        </p:blipFill>
        <p:spPr>
          <a:xfrm>
            <a:off x="4658360" y="1630045"/>
            <a:ext cx="7138670" cy="2154555"/>
          </a:xfrm>
          <a:prstGeom prst="rect">
            <a:avLst/>
          </a:prstGeom>
          <a:noFill/>
          <a:ln>
            <a:noFill/>
          </a:ln>
          <a:effectLst>
            <a:outerShdw blurRad="50800" dist="38100" dir="2700000" algn="tl" rotWithShape="0">
              <a:prstClr val="black">
                <a:alpha val="40000"/>
              </a:prstClr>
            </a:outerShdw>
          </a:effectLst>
        </p:spPr>
      </p:pic>
      <p:pic>
        <p:nvPicPr>
          <p:cNvPr id="77" name="图片 5"/>
          <p:cNvPicPr>
            <a:picLocks noChangeAspect="1"/>
          </p:cNvPicPr>
          <p:nvPr/>
        </p:nvPicPr>
        <p:blipFill>
          <a:blip r:embed="rId3"/>
          <a:srcRect t="10784" r="349"/>
          <a:stretch>
            <a:fillRect/>
          </a:stretch>
        </p:blipFill>
        <p:spPr>
          <a:xfrm>
            <a:off x="4658360" y="4298950"/>
            <a:ext cx="7146925" cy="1858645"/>
          </a:xfrm>
          <a:prstGeom prst="rect">
            <a:avLst/>
          </a:prstGeom>
          <a:noFill/>
          <a:ln>
            <a:noFill/>
          </a:ln>
          <a:effectLst>
            <a:outerShdw blurRad="50800" dist="38100" dir="2700000" algn="tl" rotWithShape="0">
              <a:prstClr val="black">
                <a:alpha val="40000"/>
              </a:prstClr>
            </a:outerShdw>
          </a:effectLst>
        </p:spPr>
      </p:pic>
      <p:sp>
        <p:nvSpPr>
          <p:cNvPr id="12" name="文本框 11"/>
          <p:cNvSpPr txBox="1"/>
          <p:nvPr/>
        </p:nvSpPr>
        <p:spPr>
          <a:xfrm>
            <a:off x="6960870" y="6157595"/>
            <a:ext cx="4064000" cy="368300"/>
          </a:xfrm>
          <a:prstGeom prst="rect">
            <a:avLst/>
          </a:prstGeom>
          <a:noFill/>
        </p:spPr>
        <p:txBody>
          <a:bodyPr wrap="square" rtlCol="0">
            <a:spAutoFit/>
          </a:bodyPr>
          <a:p>
            <a:r>
              <a:rPr lang="zh-CN" altLang="en-US"/>
              <a:t>抵消效率特性的Soc曲线</a:t>
            </a:r>
            <a:endParaRPr lang="zh-CN" altLang="en-US"/>
          </a:p>
        </p:txBody>
      </p:sp>
      <p:sp>
        <p:nvSpPr>
          <p:cNvPr id="13" name="文本框 12"/>
          <p:cNvSpPr txBox="1"/>
          <p:nvPr/>
        </p:nvSpPr>
        <p:spPr>
          <a:xfrm>
            <a:off x="6524625" y="3784600"/>
            <a:ext cx="4064000" cy="368300"/>
          </a:xfrm>
          <a:prstGeom prst="rect">
            <a:avLst/>
          </a:prstGeom>
          <a:noFill/>
        </p:spPr>
        <p:txBody>
          <a:bodyPr wrap="square" rtlCol="0">
            <a:spAutoFit/>
          </a:bodyPr>
          <a:p>
            <a:r>
              <a:rPr lang="zh-CN" altLang="en-US"/>
              <a:t>运用运行方案的功率波动平抑效果</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4"/>
          </p:nvPr>
        </p:nvSpPr>
        <p:spPr/>
        <p:txBody>
          <a:bodyPr/>
          <a:lstStyle/>
          <a:p>
            <a:r>
              <a:rPr lang="en-US" altLang="zh-CN" dirty="0">
                <a:solidFill>
                  <a:srgbClr val="0070C0"/>
                </a:solidFill>
              </a:rPr>
              <a:t>4</a:t>
            </a:r>
            <a:endParaRPr lang="zh-CN" altLang="en-US" dirty="0">
              <a:solidFill>
                <a:srgbClr val="0070C0"/>
              </a:solidFill>
            </a:endParaRPr>
          </a:p>
        </p:txBody>
      </p:sp>
      <p:sp>
        <p:nvSpPr>
          <p:cNvPr id="45" name="文本占位符 44"/>
          <p:cNvSpPr>
            <a:spLocks noGrp="1"/>
          </p:cNvSpPr>
          <p:nvPr>
            <p:ph type="body" sz="quarter" idx="15"/>
          </p:nvPr>
        </p:nvSpPr>
        <p:spPr>
          <a:xfrm>
            <a:off x="3789896" y="2831116"/>
            <a:ext cx="4844817" cy="1001144"/>
          </a:xfrm>
        </p:spPr>
        <p:txBody>
          <a:bodyPr/>
          <a:lstStyle/>
          <a:p>
            <a:pPr algn="just"/>
            <a:r>
              <a:rPr lang="zh-CN" altLang="en-US" dirty="0">
                <a:solidFill>
                  <a:srgbClr val="0070C0"/>
                </a:solidFill>
              </a:rPr>
              <a:t>未来展望</a:t>
            </a:r>
            <a:endParaRPr lang="zh-CN" altLang="en-US" dirty="0">
              <a:solidFill>
                <a:srgbClr val="0070C0"/>
              </a:solidFill>
            </a:endParaRPr>
          </a:p>
        </p:txBody>
      </p:sp>
      <p:sp>
        <p:nvSpPr>
          <p:cNvPr id="46" name="文本占位符 45"/>
          <p:cNvSpPr>
            <a:spLocks noGrp="1"/>
          </p:cNvSpPr>
          <p:nvPr>
            <p:ph type="body" sz="quarter" idx="16"/>
          </p:nvPr>
        </p:nvSpPr>
        <p:spPr>
          <a:xfrm>
            <a:off x="3789896" y="4076425"/>
            <a:ext cx="2537013" cy="532520"/>
          </a:xfrm>
        </p:spPr>
        <p:txBody>
          <a:bodyPr/>
          <a:lstStyle/>
          <a:p>
            <a:pPr algn="just">
              <a:lnSpc>
                <a:spcPct val="100000"/>
              </a:lnSpc>
              <a:spcBef>
                <a:spcPts val="0"/>
              </a:spcBef>
            </a:pPr>
            <a:r>
              <a:rPr lang="en-US" altLang="zh-CN" sz="4000" dirty="0">
                <a:latin typeface="Arial" panose="020B0604020202090204" pitchFamily="34" charset="0"/>
                <a:ea typeface="微软雅黑" panose="020B0503020204020204" pitchFamily="34" charset="-122"/>
                <a:cs typeface="+mn-ea"/>
                <a:sym typeface="Arial" panose="020B0604020202090204" pitchFamily="34" charset="0"/>
              </a:rPr>
              <a:t>Prospects</a:t>
            </a:r>
            <a:endParaRPr lang="zh-CN" altLang="en-US" sz="40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pic>
        <p:nvPicPr>
          <p:cNvPr id="11"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60301" y="1107709"/>
            <a:ext cx="1625296" cy="383939"/>
          </a:xfrm>
          <a:prstGeom prst="rect">
            <a:avLst/>
          </a:prstGeom>
          <a:noFill/>
        </p:spPr>
        <p:txBody>
          <a:bodyPr wrap="square" lIns="0" tIns="48000" rIns="0" bIns="4800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a:t>
            </a:r>
            <a:r>
              <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未来展望</a:t>
            </a:r>
            <a:endParaRPr kumimoji="0" lang="zh-CN" altLang="en-US" sz="1865"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rot="5400000">
            <a:off x="1169962" y="1542930"/>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Line 10"/>
              <p:cNvSpPr>
                <a:spLocks noChangeShapeType="1"/>
              </p:cNvSpPr>
              <p:nvPr/>
            </p:nvSpPr>
            <p:spPr bwMode="auto">
              <a:xfrm flipV="1">
                <a:off x="6370638" y="1949451"/>
                <a:ext cx="122238" cy="2095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Line 11"/>
              <p:cNvSpPr>
                <a:spLocks noChangeShapeType="1"/>
              </p:cNvSpPr>
              <p:nvPr/>
            </p:nvSpPr>
            <p:spPr bwMode="auto">
              <a:xfrm flipV="1">
                <a:off x="6573838" y="2239963"/>
                <a:ext cx="211138" cy="122238"/>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Line 12"/>
              <p:cNvSpPr>
                <a:spLocks noChangeShapeType="1"/>
              </p:cNvSpPr>
              <p:nvPr/>
            </p:nvSpPr>
            <p:spPr bwMode="auto">
              <a:xfrm>
                <a:off x="6646863" y="2638426"/>
                <a:ext cx="252413" cy="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Line 13"/>
              <p:cNvSpPr>
                <a:spLocks noChangeShapeType="1"/>
              </p:cNvSpPr>
              <p:nvPr/>
            </p:nvSpPr>
            <p:spPr bwMode="auto">
              <a:xfrm>
                <a:off x="6573838" y="2916238"/>
                <a:ext cx="211138" cy="1206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Line 14"/>
              <p:cNvSpPr>
                <a:spLocks noChangeShapeType="1"/>
              </p:cNvSpPr>
              <p:nvPr/>
            </p:nvSpPr>
            <p:spPr bwMode="auto">
              <a:xfrm flipH="1" flipV="1">
                <a:off x="5689600" y="1949451"/>
                <a:ext cx="122238" cy="2095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Line 15"/>
              <p:cNvSpPr>
                <a:spLocks noChangeShapeType="1"/>
              </p:cNvSpPr>
              <p:nvPr/>
            </p:nvSpPr>
            <p:spPr bwMode="auto">
              <a:xfrm flipH="1" flipV="1">
                <a:off x="5397500" y="2239963"/>
                <a:ext cx="211138" cy="122238"/>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Line 16"/>
              <p:cNvSpPr>
                <a:spLocks noChangeShapeType="1"/>
              </p:cNvSpPr>
              <p:nvPr/>
            </p:nvSpPr>
            <p:spPr bwMode="auto">
              <a:xfrm flipH="1">
                <a:off x="5287963" y="2638426"/>
                <a:ext cx="244475" cy="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Line 17"/>
              <p:cNvSpPr>
                <a:spLocks noChangeShapeType="1"/>
              </p:cNvSpPr>
              <p:nvPr/>
            </p:nvSpPr>
            <p:spPr bwMode="auto">
              <a:xfrm flipH="1">
                <a:off x="5397500" y="2916238"/>
                <a:ext cx="211138" cy="120650"/>
              </a:xfrm>
              <a:prstGeom prst="line">
                <a:avLst/>
              </a:prstGeom>
              <a:noFill/>
              <a:ln w="4603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rgbClr val="00B0F0"/>
              </a:solidFill>
              <a:ln w="9525">
                <a:solidFill>
                  <a:srgbClr val="00B0F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rgbClr val="00B0F0"/>
              </a:solidFill>
              <a:ln w="9525">
                <a:solidFill>
                  <a:srgbClr val="00B0F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rgbClr val="00B0F0"/>
              </a:solidFill>
              <a:ln w="9525">
                <a:solidFill>
                  <a:srgbClr val="00B0F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2" name="Line 19"/>
              <p:cNvSpPr>
                <a:spLocks noChangeShapeType="1"/>
              </p:cNvSpPr>
              <p:nvPr/>
            </p:nvSpPr>
            <p:spPr bwMode="auto">
              <a:xfrm>
                <a:off x="5897563" y="3273426"/>
                <a:ext cx="385763"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Line 20"/>
              <p:cNvSpPr>
                <a:spLocks noChangeShapeType="1"/>
              </p:cNvSpPr>
              <p:nvPr/>
            </p:nvSpPr>
            <p:spPr bwMode="auto">
              <a:xfrm>
                <a:off x="5926138" y="3357563"/>
                <a:ext cx="330200"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grpSp>
        <p:nvGrpSpPr>
          <p:cNvPr id="2" name="组合 1"/>
          <p:cNvGrpSpPr/>
          <p:nvPr/>
        </p:nvGrpSpPr>
        <p:grpSpPr>
          <a:xfrm>
            <a:off x="5340915" y="1771937"/>
            <a:ext cx="6271102" cy="4418356"/>
            <a:chOff x="5340915" y="1650017"/>
            <a:chExt cx="6271102" cy="4418356"/>
          </a:xfrm>
        </p:grpSpPr>
        <p:grpSp>
          <p:nvGrpSpPr>
            <p:cNvPr id="53" name="组合 52"/>
            <p:cNvGrpSpPr/>
            <p:nvPr/>
          </p:nvGrpSpPr>
          <p:grpSpPr>
            <a:xfrm>
              <a:off x="5340916" y="1650017"/>
              <a:ext cx="6271101" cy="1568450"/>
              <a:chOff x="4910250" y="2206291"/>
              <a:chExt cx="3657701" cy="1176336"/>
            </a:xfrm>
          </p:grpSpPr>
          <p:sp>
            <p:nvSpPr>
              <p:cNvPr id="54" name="学论网-专注原创-www.xuelun.me"/>
              <p:cNvSpPr/>
              <p:nvPr/>
            </p:nvSpPr>
            <p:spPr>
              <a:xfrm>
                <a:off x="5276404" y="2206291"/>
                <a:ext cx="3291547" cy="1176336"/>
              </a:xfrm>
              <a:prstGeom prst="rect">
                <a:avLst/>
              </a:prstGeom>
            </p:spPr>
            <p:txBody>
              <a:bodyPr wrap="square">
                <a:spAutoFit/>
              </a:bodyPr>
              <a:lstStyle/>
              <a:p>
                <a:pPr lvl="0" algn="just">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本文</a:t>
                </a: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给出了</a:t>
                </a:r>
                <a:r>
                  <a:rPr kumimoji="0"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包含储能的海上风电场的运行方案</a:t>
                </a:r>
                <a:r>
                  <a:rPr kumimoji="0"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：基于超短期预测提升充电机会和基于滚动优化动作曲线的功率平滑方案，</a:t>
                </a:r>
                <a:r>
                  <a:rPr kumimoji="0"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前者</a:t>
                </a:r>
                <a:r>
                  <a:rPr kumimoji="0"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使得储能Soc处在中值，</a:t>
                </a:r>
                <a:r>
                  <a:rPr kumimoji="0"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后者</a:t>
                </a:r>
                <a:r>
                  <a:rPr kumimoji="0"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通过滑动窗优化计算</a:t>
                </a:r>
                <a:r>
                  <a:rPr kumimoji="0"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用于平抑波动</a:t>
                </a:r>
                <a:r>
                  <a:rPr kumimoji="0"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的最优储能动作序列</a:t>
                </a:r>
                <a:r>
                  <a:rPr kumimoji="0" 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zh-CN"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55" name="学论网-专注原创-www.xuelun.me"/>
              <p:cNvSpPr/>
              <p:nvPr/>
            </p:nvSpPr>
            <p:spPr>
              <a:xfrm>
                <a:off x="4910250" y="2319993"/>
                <a:ext cx="309415"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56" name="组合 55"/>
            <p:cNvGrpSpPr/>
            <p:nvPr/>
          </p:nvGrpSpPr>
          <p:grpSpPr>
            <a:xfrm>
              <a:off x="5340915" y="3259636"/>
              <a:ext cx="6271101" cy="1198880"/>
              <a:chOff x="4933016" y="3082161"/>
              <a:chExt cx="4133966" cy="899159"/>
            </a:xfrm>
          </p:grpSpPr>
          <p:sp>
            <p:nvSpPr>
              <p:cNvPr id="57" name="学论网-专注原创-www.xuelun.me"/>
              <p:cNvSpPr txBox="1"/>
              <p:nvPr/>
            </p:nvSpPr>
            <p:spPr>
              <a:xfrm>
                <a:off x="5346848" y="3082161"/>
                <a:ext cx="3720134" cy="89915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本文给出一种具有普适性的海上风电场功率波动特性和设备特性</a:t>
                </a: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分析手段</a:t>
                </a: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，系统性的分析适用于任何风电场。</a:t>
                </a:r>
                <a:r>
                  <a:rPr lang="zh-CN" altLang="en-US" sz="1600" b="1"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sym typeface="+mn-ea"/>
                  </a:rPr>
                  <a:t>达成了所研究的核心目标：“降低功率波动考核、降低储能投资”</a:t>
                </a:r>
                <a:r>
                  <a:rPr lang="zh-CN" altLang="en-US" sz="160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sym typeface="+mn-ea"/>
                  </a:rPr>
                  <a:t>。</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58" name="学论网-专注原创-www.xuelun.me"/>
              <p:cNvSpPr/>
              <p:nvPr/>
            </p:nvSpPr>
            <p:spPr>
              <a:xfrm>
                <a:off x="4933016" y="3206836"/>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59" name="组合 58"/>
            <p:cNvGrpSpPr/>
            <p:nvPr/>
          </p:nvGrpSpPr>
          <p:grpSpPr>
            <a:xfrm>
              <a:off x="5340915" y="4499923"/>
              <a:ext cx="6271101" cy="1568450"/>
              <a:chOff x="4903396" y="3853052"/>
              <a:chExt cx="4133966" cy="1176336"/>
            </a:xfrm>
          </p:grpSpPr>
          <p:sp>
            <p:nvSpPr>
              <p:cNvPr id="60" name="学论网-专注原创-www.xuelun.me"/>
              <p:cNvSpPr txBox="1"/>
              <p:nvPr/>
            </p:nvSpPr>
            <p:spPr>
              <a:xfrm>
                <a:off x="5317228" y="3853052"/>
                <a:ext cx="3720134" cy="117633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动态调整充电和放电系数来补偿效能降低。</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这种调整不是没有成本的，举充电为例，可能会导致风电场的</a:t>
                </a: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上网功率减少</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，进而</a:t>
                </a: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影响收益</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。关于经济收益的具体分析，本研究尚</a:t>
                </a:r>
                <a:r>
                  <a:rPr lang="zh-CN" altLang="en-US" sz="1600" b="1" dirty="0">
                    <a:solidFill>
                      <a:prstClr val="black">
                        <a:lumMod val="65000"/>
                        <a:lumOff val="35000"/>
                      </a:prstClr>
                    </a:solidFill>
                    <a:latin typeface="微软雅黑" panose="020B0503020204020204" pitchFamily="34" charset="-122"/>
                    <a:ea typeface="微软雅黑" panose="020B0503020204020204" pitchFamily="34" charset="-122"/>
                  </a:rPr>
                  <a:t>未包含</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，但可作为未来研究的一部分。</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03396" y="3927222"/>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86" name="图片 8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87"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88" name="直接连接符 87"/>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TextBox 6"/>
          <p:cNvSpPr txBox="1"/>
          <p:nvPr/>
        </p:nvSpPr>
        <p:spPr>
          <a:xfrm>
            <a:off x="3566789"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7F7F7F"/>
                </a:solidFill>
                <a:latin typeface="微软雅黑" panose="020B0503020204020204" pitchFamily="34" charset="-122"/>
                <a:ea typeface="微软雅黑" panose="020B0503020204020204" pitchFamily="34" charset="-122"/>
              </a:rPr>
              <a:t>研究</a:t>
            </a:r>
            <a:r>
              <a:rPr kumimoji="0" lang="zh-CN" altLang="en-US"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背景</a:t>
            </a:r>
            <a:endParaRPr kumimoji="0" lang="zh-CN" altLang="en-US"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endParaRPr>
          </a:p>
        </p:txBody>
      </p:sp>
      <p:sp>
        <p:nvSpPr>
          <p:cNvPr id="90" name="TextBox 7"/>
          <p:cNvSpPr txBox="1"/>
          <p:nvPr/>
        </p:nvSpPr>
        <p:spPr>
          <a:xfrm>
            <a:off x="5577915"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研究思路</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91" name="TextBox 9"/>
          <p:cNvSpPr txBox="1"/>
          <p:nvPr/>
        </p:nvSpPr>
        <p:spPr>
          <a:xfrm>
            <a:off x="7609208"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92" name="TextBox 10"/>
          <p:cNvSpPr txBox="1"/>
          <p:nvPr/>
        </p:nvSpPr>
        <p:spPr>
          <a:xfrm>
            <a:off x="9640501" y="231793"/>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结论与展望</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93" name="直接连接符 92"/>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cxnSp>
        <p:nvCxnSpPr>
          <p:cNvPr id="95" name="直接连接符 94"/>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9307570"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97" name="直接连接符 96"/>
          <p:cNvCxnSpPr/>
          <p:nvPr/>
        </p:nvCxnSpPr>
        <p:spPr>
          <a:xfrm>
            <a:off x="524924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TextBox 10"/>
          <p:cNvSpPr txBox="1"/>
          <p:nvPr/>
        </p:nvSpPr>
        <p:spPr>
          <a:xfrm>
            <a:off x="9640500"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未来展望</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99699" y="3049334"/>
            <a:ext cx="6653863" cy="1497857"/>
          </a:xfrm>
        </p:spPr>
        <p:txBody>
          <a:bodyPr>
            <a:noAutofit/>
          </a:bodyPr>
          <a:lstStyle/>
          <a:p>
            <a:pPr algn="ctr"/>
            <a:r>
              <a:rPr lang="zh-CN" altLang="en-US" dirty="0">
                <a:solidFill>
                  <a:srgbClr val="00468E"/>
                </a:solidFill>
                <a:sym typeface="Arial" panose="020B0604020202090204" pitchFamily="34" charset="0"/>
              </a:rPr>
              <a:t>感谢各位答辩评审的倾听和指导！</a:t>
            </a:r>
            <a:endParaRPr lang="zh-CN" altLang="en-US" dirty="0">
              <a:solidFill>
                <a:srgbClr val="00468E"/>
              </a:solidFill>
              <a:sym typeface="Arial" panose="020B0604020202090204" pitchFamily="34" charset="0"/>
            </a:endParaRPr>
          </a:p>
        </p:txBody>
      </p:sp>
      <p:pic>
        <p:nvPicPr>
          <p:cNvPr id="14"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
        <p:nvSpPr>
          <p:cNvPr id="30" name="灯片编号占位符 29"/>
          <p:cNvSpPr>
            <a:spLocks noGrp="1"/>
          </p:cNvSpPr>
          <p:nvPr>
            <p:ph type="sldNum" sz="quarter" idx="16"/>
          </p:nvPr>
        </p:nvSpPr>
        <p:spPr/>
        <p:txBody>
          <a:bodyPr/>
          <a:lstStyle/>
          <a:p>
            <a:fld id="{E0374D5E-809C-4B52-9B1B-43F9E1113751}" type="slidenum">
              <a:rPr lang="zh-CN" altLang="en-US" smtClean="0"/>
            </a:fld>
            <a:endParaRPr lang="zh-CN" altLang="en-US"/>
          </a:p>
        </p:txBody>
      </p:sp>
      <p:sp>
        <p:nvSpPr>
          <p:cNvPr id="6" name="矩形 5"/>
          <p:cNvSpPr/>
          <p:nvPr/>
        </p:nvSpPr>
        <p:spPr>
          <a:xfrm>
            <a:off x="673100" y="6243805"/>
            <a:ext cx="2347766" cy="338554"/>
          </a:xfrm>
          <a:prstGeom prst="rect">
            <a:avLst/>
          </a:prstGeom>
        </p:spPr>
        <p:txBody>
          <a:bodyPr wrap="square" anchor="ctr" anchorCtr="0">
            <a:spAutoFit/>
          </a:bodyPr>
          <a:lstStyle/>
          <a:p>
            <a:pPr algn="dist"/>
            <a:r>
              <a:rPr lang="zh-CN" altLang="en-US" sz="1600" dirty="0">
                <a:solidFill>
                  <a:schemeClr val="bg1">
                    <a:lumMod val="50000"/>
                  </a:schemeClr>
                </a:solidFill>
                <a:latin typeface="宋体" pitchFamily="2" charset="-122"/>
                <a:ea typeface="宋体" pitchFamily="2" charset="-122"/>
              </a:rPr>
              <a:t>博学 慎思 明辨 笃行</a:t>
            </a:r>
            <a:endParaRPr lang="zh-CN" altLang="en-US" sz="1600" dirty="0">
              <a:solidFill>
                <a:schemeClr val="bg1">
                  <a:lumMod val="50000"/>
                </a:schemeClr>
              </a:solidFill>
              <a:latin typeface="宋体" pitchFamily="2" charset="-122"/>
              <a:ea typeface="宋体" pitchFamily="2" charset="-122"/>
            </a:endParaRPr>
          </a:p>
        </p:txBody>
      </p:sp>
      <p:grpSp>
        <p:nvGrpSpPr>
          <p:cNvPr id="8"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573409" y="982656"/>
            <a:ext cx="5088173" cy="1145731"/>
            <a:chOff x="1914526" y="2486026"/>
            <a:chExt cx="8361362" cy="1882775"/>
          </a:xfrm>
        </p:grpSpPr>
        <p:grpSp>
          <p:nvGrpSpPr>
            <p:cNvPr id="9" name="îşliḑê"/>
            <p:cNvGrpSpPr/>
            <p:nvPr userDrawn="1"/>
          </p:nvGrpSpPr>
          <p:grpSpPr>
            <a:xfrm>
              <a:off x="1914526" y="2486026"/>
              <a:ext cx="1882775" cy="1882775"/>
              <a:chOff x="1914526" y="2486026"/>
              <a:chExt cx="1882775" cy="1882775"/>
            </a:xfrm>
          </p:grpSpPr>
          <p:sp>
            <p:nvSpPr>
              <p:cNvPr id="60"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1"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0" name="íṧļïďê"/>
            <p:cNvGrpSpPr/>
            <p:nvPr userDrawn="1"/>
          </p:nvGrpSpPr>
          <p:grpSpPr>
            <a:xfrm>
              <a:off x="4119563" y="2551113"/>
              <a:ext cx="6130925" cy="1306513"/>
              <a:chOff x="4119563" y="2551113"/>
              <a:chExt cx="6130925" cy="1306513"/>
            </a:xfrm>
          </p:grpSpPr>
          <p:sp>
            <p:nvSpPr>
              <p:cNvPr id="49"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57"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 name="ïśľiḓê"/>
            <p:cNvGrpSpPr/>
            <p:nvPr userDrawn="1"/>
          </p:nvGrpSpPr>
          <p:grpSpPr>
            <a:xfrm>
              <a:off x="4302126" y="4013201"/>
              <a:ext cx="5973762" cy="336550"/>
              <a:chOff x="4302126" y="4013201"/>
              <a:chExt cx="5973762" cy="336550"/>
            </a:xfrm>
          </p:grpSpPr>
          <p:sp>
            <p:nvSpPr>
              <p:cNvPr id="12"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3" name="TextBox 6"/>
          <p:cNvSpPr txBox="1"/>
          <p:nvPr/>
        </p:nvSpPr>
        <p:spPr>
          <a:xfrm>
            <a:off x="3525255" y="4844652"/>
            <a:ext cx="1781810" cy="36703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sz="1800" b="1" dirty="0">
                <a:solidFill>
                  <a:srgbClr val="00488A"/>
                </a:solidFill>
                <a:latin typeface="微软雅黑" panose="020B0503020204020204" pitchFamily="34" charset="-122"/>
                <a:ea typeface="微软雅黑" panose="020B0503020204020204" pitchFamily="34" charset="-122"/>
              </a:rPr>
              <a:t>答辩人</a:t>
            </a:r>
            <a:r>
              <a:rPr lang="zh-CN" altLang="en-US" sz="1800" dirty="0">
                <a:solidFill>
                  <a:srgbClr val="00488A"/>
                </a:solidFill>
                <a:latin typeface="微软雅黑" panose="020B0503020204020204" pitchFamily="34" charset="-122"/>
                <a:ea typeface="微软雅黑" panose="020B0503020204020204" pitchFamily="34" charset="-122"/>
              </a:rPr>
              <a:t>：</a:t>
            </a:r>
            <a:r>
              <a:rPr lang="zh-CN" altLang="en-US" sz="1800" dirty="0">
                <a:solidFill>
                  <a:srgbClr val="00488A"/>
                </a:solidFill>
                <a:latin typeface="微软雅黑" panose="020B0503020204020204" pitchFamily="34" charset="-122"/>
                <a:ea typeface="微软雅黑" panose="020B0503020204020204" pitchFamily="34" charset="-122"/>
              </a:rPr>
              <a:t>陈天淼</a:t>
            </a:r>
            <a:endParaRPr lang="zh-CN" altLang="en-US" sz="1800" dirty="0">
              <a:solidFill>
                <a:srgbClr val="00488A"/>
              </a:solidFill>
              <a:latin typeface="微软雅黑" panose="020B0503020204020204" pitchFamily="34" charset="-122"/>
              <a:ea typeface="微软雅黑" panose="020B0503020204020204" pitchFamily="34" charset="-122"/>
            </a:endParaRPr>
          </a:p>
        </p:txBody>
      </p:sp>
      <p:sp>
        <p:nvSpPr>
          <p:cNvPr id="87" name="Freeform 7"/>
          <p:cNvSpPr>
            <a:spLocks noChangeAspect="1" noEditPoints="1"/>
          </p:cNvSpPr>
          <p:nvPr/>
        </p:nvSpPr>
        <p:spPr bwMode="auto">
          <a:xfrm>
            <a:off x="3070801" y="4827596"/>
            <a:ext cx="413230" cy="40743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TextBox 7"/>
          <p:cNvSpPr txBox="1"/>
          <p:nvPr/>
        </p:nvSpPr>
        <p:spPr>
          <a:xfrm>
            <a:off x="3557652" y="5449807"/>
            <a:ext cx="2331039" cy="369308"/>
          </a:xfrm>
          <a:prstGeom prst="rect">
            <a:avLst/>
          </a:prstGeom>
          <a:noFill/>
        </p:spPr>
        <p:txBody>
          <a:bodyPr wrap="none" lIns="91416" tIns="45708" rIns="91416" bIns="45708" rtlCol="0">
            <a:spAutoFit/>
          </a:bodyPr>
          <a:p>
            <a:pPr algn="ctr"/>
            <a:r>
              <a:rPr lang="zh-CN" altLang="en-US" b="1" dirty="0">
                <a:solidFill>
                  <a:srgbClr val="00488A"/>
                </a:solidFill>
                <a:latin typeface="微软雅黑" panose="020B0503020204020204" pitchFamily="34" charset="-122"/>
                <a:ea typeface="微软雅黑" panose="020B0503020204020204" pitchFamily="34" charset="-122"/>
              </a:rPr>
              <a:t>指导老师</a:t>
            </a:r>
            <a:r>
              <a:rPr lang="zh-CN" altLang="en-US" dirty="0">
                <a:solidFill>
                  <a:srgbClr val="00488A"/>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杨苹 教授</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Freeform 8"/>
          <p:cNvSpPr>
            <a:spLocks noChangeAspect="1" noEditPoints="1"/>
          </p:cNvSpPr>
          <p:nvPr/>
        </p:nvSpPr>
        <p:spPr bwMode="auto">
          <a:xfrm>
            <a:off x="3080867" y="5432751"/>
            <a:ext cx="409713" cy="411441"/>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p>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4"/>
          </p:nvPr>
        </p:nvSpPr>
        <p:spPr/>
        <p:txBody>
          <a:bodyPr/>
          <a:lstStyle/>
          <a:p>
            <a:r>
              <a:rPr lang="en-US" altLang="zh-CN" dirty="0">
                <a:solidFill>
                  <a:srgbClr val="0070C0"/>
                </a:solidFill>
              </a:rPr>
              <a:t>1</a:t>
            </a:r>
            <a:endParaRPr lang="zh-CN" altLang="en-US" dirty="0">
              <a:solidFill>
                <a:srgbClr val="0070C0"/>
              </a:solidFill>
            </a:endParaRPr>
          </a:p>
        </p:txBody>
      </p:sp>
      <p:sp>
        <p:nvSpPr>
          <p:cNvPr id="45" name="文本占位符 44"/>
          <p:cNvSpPr>
            <a:spLocks noGrp="1"/>
          </p:cNvSpPr>
          <p:nvPr>
            <p:ph type="body" sz="quarter" idx="15"/>
          </p:nvPr>
        </p:nvSpPr>
        <p:spPr/>
        <p:txBody>
          <a:bodyPr/>
          <a:lstStyle/>
          <a:p>
            <a:r>
              <a:rPr lang="zh-CN" altLang="en-US" dirty="0">
                <a:solidFill>
                  <a:srgbClr val="0070C0"/>
                </a:solidFill>
              </a:rPr>
              <a:t>研究背景</a:t>
            </a:r>
            <a:endParaRPr lang="zh-CN" altLang="en-US" dirty="0">
              <a:solidFill>
                <a:srgbClr val="0070C0"/>
              </a:solidFill>
            </a:endParaRPr>
          </a:p>
        </p:txBody>
      </p:sp>
      <p:sp>
        <p:nvSpPr>
          <p:cNvPr id="46" name="文本占位符 45"/>
          <p:cNvSpPr>
            <a:spLocks noGrp="1"/>
          </p:cNvSpPr>
          <p:nvPr>
            <p:ph type="body" sz="quarter" idx="16"/>
          </p:nvPr>
        </p:nvSpPr>
        <p:spPr>
          <a:xfrm>
            <a:off x="3789897" y="3810207"/>
            <a:ext cx="3055404" cy="1001144"/>
          </a:xfrm>
        </p:spPr>
        <p:txBody>
          <a:bodyPr/>
          <a:lstStyle/>
          <a:p>
            <a:pPr algn="just"/>
            <a:r>
              <a:rPr lang="en-US" altLang="zh-CN" dirty="0"/>
              <a:t>Background</a:t>
            </a:r>
            <a:endParaRPr lang="zh-CN" altLang="en-US" dirty="0"/>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pic>
        <p:nvPicPr>
          <p:cNvPr id="9"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a:spLocks noGrp="1"/>
          </p:cNvSpPr>
          <p:nvPr>
            <p:ph type="sldNum" sz="quarter" idx="11"/>
          </p:nvPr>
        </p:nvSpPr>
        <p:spPr/>
        <p:txBody>
          <a:bodyPr/>
          <a:p>
            <a:fld id="{E0374D5E-809C-4B52-9B1B-43F9E1113751}" type="slidenum">
              <a:rPr lang="zh-CN" altLang="en-US" smtClean="0"/>
            </a:fld>
            <a:endParaRPr lang="zh-CN" altLang="en-US"/>
          </a:p>
        </p:txBody>
      </p:sp>
      <p:sp>
        <p:nvSpPr>
          <p:cNvPr id="9" name="文本框 8"/>
          <p:cNvSpPr txBox="1"/>
          <p:nvPr/>
        </p:nvSpPr>
        <p:spPr>
          <a:xfrm>
            <a:off x="1469390" y="981075"/>
            <a:ext cx="7208520" cy="2901315"/>
          </a:xfrm>
          <a:prstGeom prst="rect">
            <a:avLst/>
          </a:prstGeom>
          <a:noFill/>
        </p:spPr>
        <p:txBody>
          <a:bodyPr wrap="square" rtlCol="0">
            <a:noAutofit/>
          </a:bodyPr>
          <a:p>
            <a:r>
              <a:rPr lang="zh-CN" altLang="en-US"/>
              <a:t>政府最新《通知》显示，《</a:t>
            </a:r>
            <a:r>
              <a:rPr lang="zh-CN" altLang="en-US" b="1"/>
              <a:t>阳江市</a:t>
            </a:r>
            <a:r>
              <a:rPr lang="zh-CN" altLang="en-US"/>
              <a:t>2024年重点建设项目计划》业经市八届人大五次会议审议通过。2024年阳江市共安排重点建设项目126项，总投资3141.7亿元，年度计划投资426.3亿元。其中，投产项目30项，续建项目52项，新开工项目44项。安排开展前期工作的预备项目135项，总投资1792亿元。</a:t>
            </a:r>
            <a:r>
              <a:rPr lang="zh-CN" altLang="en-US" b="1"/>
              <a:t>项目设计安装单机容量6.8兆瓦风机和单机容量8.3兆瓦风机。</a:t>
            </a:r>
            <a:endParaRPr lang="zh-CN" altLang="en-US"/>
          </a:p>
          <a:p>
            <a:endParaRPr lang="zh-CN" altLang="en-US"/>
          </a:p>
          <a:p>
            <a:r>
              <a:rPr lang="zh-CN" altLang="en-US"/>
              <a:t>《阳江市2024年重点建设项目计划表》显示，</a:t>
            </a:r>
            <a:r>
              <a:rPr lang="zh-CN" altLang="en-US" b="1"/>
              <a:t>雷平风电场</a:t>
            </a:r>
            <a:r>
              <a:rPr lang="zh-CN" altLang="en-US"/>
              <a:t>装机容量为</a:t>
            </a:r>
            <a:r>
              <a:rPr lang="en-US" altLang="zh-CN"/>
              <a:t> </a:t>
            </a:r>
            <a:r>
              <a:rPr lang="en-US" altLang="zh-CN" b="1">
                <a:latin typeface="Arial Bold" panose="020B0604020202090204" charset="0"/>
                <a:cs typeface="Arial Bold" panose="020B0604020202090204" charset="0"/>
              </a:rPr>
              <a:t>178.5MW </a:t>
            </a:r>
            <a:r>
              <a:rPr lang="zh-CN" altLang="en-US"/>
              <a:t>该市2024年重点海上风电建设项目共计12个，</a:t>
            </a:r>
            <a:r>
              <a:rPr lang="zh-CN" altLang="en-US" b="1"/>
              <a:t>总装机容量达8600MW。</a:t>
            </a:r>
            <a:endParaRPr lang="zh-CN" altLang="en-US" b="1"/>
          </a:p>
        </p:txBody>
      </p:sp>
      <p:sp>
        <p:nvSpPr>
          <p:cNvPr id="21" name="矩形 20"/>
          <p:cNvSpPr/>
          <p:nvPr>
            <p:custDataLst>
              <p:tags r:id="rId1"/>
            </p:custDataLst>
          </p:nvPr>
        </p:nvSpPr>
        <p:spPr>
          <a:xfrm>
            <a:off x="1469390" y="981075"/>
            <a:ext cx="7209155" cy="2901315"/>
          </a:xfrm>
          <a:prstGeom prst="rect">
            <a:avLst/>
          </a:prstGeom>
          <a:noFill/>
          <a:ln w="19050" cap="flat" cmpd="sng" algn="ctr">
            <a:solidFill>
              <a:srgbClr val="00488A"/>
            </a:solidFill>
            <a:prstDash val="sysDash"/>
            <a:miter lim="800000"/>
          </a:ln>
          <a:effectLst/>
        </p:spPr>
        <p:txBody>
          <a:bodyPr rtlCol="0" anchor="ctr"/>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pic>
        <p:nvPicPr>
          <p:cNvPr id="10" name="图片 9"/>
          <p:cNvPicPr>
            <a:picLocks noChangeAspect="1"/>
          </p:cNvPicPr>
          <p:nvPr>
            <p:custDataLst>
              <p:tags r:id="rId2"/>
            </p:custDataLst>
          </p:nvPr>
        </p:nvPicPr>
        <p:blipFill>
          <a:blip r:embed="rId3"/>
          <a:stretch>
            <a:fillRect/>
          </a:stretch>
        </p:blipFill>
        <p:spPr>
          <a:xfrm>
            <a:off x="4886960" y="3563620"/>
            <a:ext cx="5227320" cy="301752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3" name="直接连接符 22"/>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TextBox 6"/>
          <p:cNvSpPr txBox="1"/>
          <p:nvPr/>
        </p:nvSpPr>
        <p:spPr>
          <a:xfrm>
            <a:off x="3566789"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微软雅黑" panose="020B0503020204020204" pitchFamily="34" charset="-122"/>
                <a:ea typeface="微软雅黑" panose="020B0503020204020204" pitchFamily="34" charset="-122"/>
                <a:cs typeface="+mn-cs"/>
              </a:rPr>
              <a:t>研究背景</a:t>
            </a:r>
            <a:endParaRPr kumimoji="0" lang="zh-CN" altLang="en-US" b="1" i="0" kern="1200" cap="none" spc="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27" name="TextBox 7"/>
          <p:cNvSpPr txBox="1"/>
          <p:nvPr/>
        </p:nvSpPr>
        <p:spPr>
          <a:xfrm>
            <a:off x="5577915"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研究思路</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sp>
        <p:nvSpPr>
          <p:cNvPr id="28" name="TextBox 9"/>
          <p:cNvSpPr txBox="1"/>
          <p:nvPr/>
        </p:nvSpPr>
        <p:spPr>
          <a:xfrm>
            <a:off x="7609208"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研究内容</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sp>
        <p:nvSpPr>
          <p:cNvPr id="29" name="TextBox 10"/>
          <p:cNvSpPr txBox="1"/>
          <p:nvPr/>
        </p:nvSpPr>
        <p:spPr>
          <a:xfrm>
            <a:off x="9640501" y="231793"/>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未来展望</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cxnSp>
        <p:nvCxnSpPr>
          <p:cNvPr id="31" name="直接连接符 30"/>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en-US" altLang="zh-CN"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rPr>
              <a:t>1.1 </a:t>
            </a:r>
            <a:r>
              <a:rPr kumimoji="0" lang="zh-CN" altLang="en-US"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rPr>
              <a:t>研究背景</a:t>
            </a:r>
            <a:endParaRPr kumimoji="0" lang="zh-CN" altLang="en-US"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grpSp>
        <p:nvGrpSpPr>
          <p:cNvPr id="19" name="组合 18"/>
          <p:cNvGrpSpPr/>
          <p:nvPr/>
        </p:nvGrpSpPr>
        <p:grpSpPr>
          <a:xfrm>
            <a:off x="4528402" y="1780606"/>
            <a:ext cx="3040610" cy="4571361"/>
            <a:chOff x="4528402" y="1780606"/>
            <a:chExt cx="3040610" cy="4571361"/>
          </a:xfrm>
        </p:grpSpPr>
        <p:sp>
          <p:nvSpPr>
            <p:cNvPr id="63" name="矩形 38"/>
            <p:cNvSpPr/>
            <p:nvPr/>
          </p:nvSpPr>
          <p:spPr>
            <a:xfrm>
              <a:off x="4528402" y="1780606"/>
              <a:ext cx="3040610" cy="4571361"/>
            </a:xfrm>
            <a:prstGeom prst="roundRect">
              <a:avLst>
                <a:gd name="adj" fmla="val 4696"/>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68" name="文本框 67"/>
            <p:cNvSpPr txBox="1"/>
            <p:nvPr/>
          </p:nvSpPr>
          <p:spPr>
            <a:xfrm>
              <a:off x="4746721" y="1932650"/>
              <a:ext cx="2603973" cy="441926"/>
            </a:xfrm>
            <a:prstGeom prst="roundRect">
              <a:avLst/>
            </a:prstGeom>
            <a:solidFill>
              <a:srgbClr val="F2F2F2"/>
            </a:solidFill>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sym typeface="+mn-ea"/>
                </a:rPr>
                <a:t>配储服务</a:t>
              </a:r>
              <a:r>
                <a:rPr lang="zh-CN" altLang="en-US" sz="2000" b="1" kern="0" dirty="0">
                  <a:solidFill>
                    <a:prstClr val="black"/>
                  </a:solidFill>
                  <a:latin typeface="微软雅黑" panose="020B0503020204020204" pitchFamily="34" charset="-122"/>
                  <a:ea typeface="微软雅黑" panose="020B0503020204020204" pitchFamily="34" charset="-122"/>
                  <a:sym typeface="+mn-ea"/>
                </a:rPr>
                <a:t>发展</a:t>
              </a:r>
              <a:endParaRPr lang="zh-CN" altLang="en-US" sz="2000" b="1" kern="0" dirty="0">
                <a:solidFill>
                  <a:prstClr val="black"/>
                </a:solidFill>
                <a:latin typeface="微软雅黑" panose="020B0503020204020204" pitchFamily="34" charset="-122"/>
                <a:ea typeface="微软雅黑" panose="020B0503020204020204" pitchFamily="34" charset="-122"/>
                <a:sym typeface="+mn-ea"/>
              </a:endParaRPr>
            </a:p>
          </p:txBody>
        </p:sp>
        <p:sp>
          <p:nvSpPr>
            <p:cNvPr id="69" name="文本框 68"/>
            <p:cNvSpPr txBox="1"/>
            <p:nvPr/>
          </p:nvSpPr>
          <p:spPr>
            <a:xfrm>
              <a:off x="4617505" y="4255170"/>
              <a:ext cx="2862404" cy="1636111"/>
            </a:xfrm>
            <a:prstGeom prst="roundRect">
              <a:avLst/>
            </a:prstGeom>
            <a:solidFill>
              <a:srgbClr val="F2F2F2"/>
            </a:solidFill>
          </p:spPr>
          <p:txBody>
            <a:bodyPr wrap="square" rtlCol="0" anchor="t">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      储能系统还可以为海上风电</a:t>
              </a:r>
              <a:r>
                <a:rPr kumimoji="0" lang="zh-CN" altLang="en-US" sz="15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提供辅助服务</a:t>
              </a: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，同时，储能系统能够通过快速充放电，帮助缓解因风速变化引起的海上</a:t>
              </a:r>
              <a:r>
                <a:rPr kumimoji="0" lang="zh-CN" altLang="en-US" sz="15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风电出力波动</a:t>
              </a: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问题。</a:t>
              </a:r>
              <a:endPar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grpSp>
      <p:grpSp>
        <p:nvGrpSpPr>
          <p:cNvPr id="20" name="组合 19"/>
          <p:cNvGrpSpPr/>
          <p:nvPr/>
        </p:nvGrpSpPr>
        <p:grpSpPr>
          <a:xfrm>
            <a:off x="8140081" y="1780606"/>
            <a:ext cx="3040609" cy="4571363"/>
            <a:chOff x="8140081" y="1780606"/>
            <a:chExt cx="3040609" cy="4571363"/>
          </a:xfrm>
        </p:grpSpPr>
        <p:sp>
          <p:nvSpPr>
            <p:cNvPr id="57" name="矩形 34"/>
            <p:cNvSpPr/>
            <p:nvPr/>
          </p:nvSpPr>
          <p:spPr>
            <a:xfrm>
              <a:off x="8140081" y="1780606"/>
              <a:ext cx="3040609" cy="4571363"/>
            </a:xfrm>
            <a:prstGeom prst="roundRect">
              <a:avLst>
                <a:gd name="adj" fmla="val 3820"/>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60" name="文本框 59"/>
            <p:cNvSpPr txBox="1"/>
            <p:nvPr/>
          </p:nvSpPr>
          <p:spPr>
            <a:xfrm>
              <a:off x="8598878" y="1968783"/>
              <a:ext cx="2123014" cy="475244"/>
            </a:xfrm>
            <a:prstGeom prst="roundRect">
              <a:avLst/>
            </a:prstGeom>
            <a:solidFill>
              <a:srgbClr val="F2F2F2"/>
            </a:solidFill>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新能源技术</a:t>
              </a: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挑战</a:t>
              </a:r>
              <a:endPar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1" name="文本框 60"/>
            <p:cNvSpPr txBox="1"/>
            <p:nvPr/>
          </p:nvSpPr>
          <p:spPr>
            <a:xfrm>
              <a:off x="8214806" y="4121185"/>
              <a:ext cx="2891158" cy="1972879"/>
            </a:xfrm>
            <a:prstGeom prst="roundRect">
              <a:avLst/>
            </a:prstGeom>
            <a:noFill/>
          </p:spPr>
          <p:txBody>
            <a:bodyPr wrap="square" rtlCol="0" anchor="t">
              <a:spAutoFit/>
            </a:bodyPr>
            <a:lstStyle/>
            <a:p>
              <a:pPr marL="0" marR="0" lvl="0" indent="0" algn="just" defTabSz="914400" eaLnBrk="1" fontAlgn="auto" latinLnBrk="0" hangingPunct="1">
                <a:lnSpc>
                  <a:spcPct val="120000"/>
                </a:lnSpc>
                <a:spcBef>
                  <a:spcPts val="0"/>
                </a:spcBef>
                <a:spcAft>
                  <a:spcPts val="0"/>
                </a:spcAft>
                <a:buClrTx/>
                <a:buSzTx/>
                <a:buFontTx/>
                <a:buNone/>
                <a:defRPr/>
              </a:pP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      海上风电由于其独特的地理位置和环境条件，</a:t>
              </a:r>
              <a:r>
                <a:rPr kumimoji="0" lang="zh-CN" altLang="en-US" sz="15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其发电量受天气条件、海洋气候变化等因素的影响较大</a:t>
              </a: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，发电功率波动性强。波动性对电网的稳定运行和能源调度带来了挑战。</a:t>
              </a:r>
              <a:endPar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grpSp>
      <p:grpSp>
        <p:nvGrpSpPr>
          <p:cNvPr id="18" name="组合 17"/>
          <p:cNvGrpSpPr/>
          <p:nvPr/>
        </p:nvGrpSpPr>
        <p:grpSpPr>
          <a:xfrm>
            <a:off x="871160" y="1796883"/>
            <a:ext cx="3106035" cy="4571361"/>
            <a:chOff x="871160" y="1796883"/>
            <a:chExt cx="3106035" cy="4571361"/>
          </a:xfrm>
        </p:grpSpPr>
        <p:sp>
          <p:nvSpPr>
            <p:cNvPr id="53" name="矩形 30"/>
            <p:cNvSpPr/>
            <p:nvPr/>
          </p:nvSpPr>
          <p:spPr>
            <a:xfrm>
              <a:off x="871160" y="1796883"/>
              <a:ext cx="3106035" cy="4571361"/>
            </a:xfrm>
            <a:prstGeom prst="roundRect">
              <a:avLst>
                <a:gd name="adj" fmla="val 437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54" name="文本框 53"/>
            <p:cNvSpPr txBox="1"/>
            <p:nvPr/>
          </p:nvSpPr>
          <p:spPr>
            <a:xfrm>
              <a:off x="1145039" y="1934333"/>
              <a:ext cx="2558276" cy="441926"/>
            </a:xfrm>
            <a:prstGeom prst="roundRect">
              <a:avLst/>
            </a:prstGeom>
            <a:solidFill>
              <a:srgbClr val="F2F2F2"/>
            </a:solidFill>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sym typeface="+mn-ea"/>
                </a:rPr>
                <a:t>能源安全</a:t>
              </a:r>
              <a:r>
                <a:rPr lang="zh-CN" altLang="en-US" sz="2000" b="1" kern="0" dirty="0">
                  <a:solidFill>
                    <a:prstClr val="black"/>
                  </a:solidFill>
                  <a:latin typeface="微软雅黑" panose="020B0503020204020204" pitchFamily="34" charset="-122"/>
                  <a:ea typeface="微软雅黑" panose="020B0503020204020204" pitchFamily="34" charset="-122"/>
                  <a:sym typeface="+mn-ea"/>
                </a:rPr>
                <a:t>矛盾</a:t>
              </a:r>
              <a:endParaRPr lang="zh-CN" altLang="en-US" sz="2000" b="1" kern="0" dirty="0">
                <a:solidFill>
                  <a:prstClr val="black"/>
                </a:solidFill>
                <a:latin typeface="微软雅黑" panose="020B0503020204020204" pitchFamily="34" charset="-122"/>
                <a:ea typeface="微软雅黑" panose="020B0503020204020204" pitchFamily="34" charset="-122"/>
                <a:sym typeface="+mn-ea"/>
              </a:endParaRPr>
            </a:p>
          </p:txBody>
        </p:sp>
        <p:sp>
          <p:nvSpPr>
            <p:cNvPr id="55" name="文本框 54"/>
            <p:cNvSpPr txBox="1"/>
            <p:nvPr/>
          </p:nvSpPr>
          <p:spPr>
            <a:xfrm>
              <a:off x="1027543" y="4255170"/>
              <a:ext cx="2793268" cy="1636111"/>
            </a:xfrm>
            <a:prstGeom prst="roundRect">
              <a:avLst/>
            </a:prstGeom>
            <a:solidFill>
              <a:srgbClr val="F2F2F2"/>
            </a:solidFill>
          </p:spPr>
          <p:txBody>
            <a:bodyPr wrap="square" rtlCol="0" anchor="t">
              <a:spAutoFit/>
            </a:bodyPr>
            <a:lstStyle/>
            <a:p>
              <a:pPr marL="0" marR="0" lvl="0" indent="457200" algn="just" defTabSz="914400" eaLnBrk="1" fontAlgn="auto" latinLnBrk="0" hangingPunct="1">
                <a:lnSpc>
                  <a:spcPct val="120000"/>
                </a:lnSpc>
                <a:spcBef>
                  <a:spcPts val="0"/>
                </a:spcBef>
                <a:spcAft>
                  <a:spcPts val="0"/>
                </a:spcAft>
                <a:buClrTx/>
                <a:buSzTx/>
                <a:buFontTx/>
                <a:buNone/>
                <a:defRPr/>
              </a:pP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在全球能源转型、碳中和能源安全目标推动下，</a:t>
              </a:r>
              <a:r>
                <a:rPr kumimoji="0" lang="zh-CN" altLang="en-US" sz="15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海上风力发电及其储能系统在功率平抑波动方面的重要性</a:t>
              </a:r>
              <a:r>
                <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日益凸显。</a:t>
              </a:r>
              <a:endParaRPr kumimoji="0" lang="zh-CN" altLang="en-US" sz="15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grpSp>
      <p:pic>
        <p:nvPicPr>
          <p:cNvPr id="2" name="图片 1"/>
          <p:cNvPicPr>
            <a:picLocks noChangeAspect="1"/>
          </p:cNvPicPr>
          <p:nvPr/>
        </p:nvPicPr>
        <p:blipFill>
          <a:blip r:embed="rId2"/>
          <a:stretch>
            <a:fillRect/>
          </a:stretch>
        </p:blipFill>
        <p:spPr>
          <a:xfrm>
            <a:off x="1209675" y="2444115"/>
            <a:ext cx="2493645" cy="1598295"/>
          </a:xfrm>
          <a:prstGeom prst="roundRect">
            <a:avLst/>
          </a:prstGeom>
          <a:ln>
            <a:solidFill>
              <a:schemeClr val="tx1"/>
            </a:solidFill>
          </a:ln>
          <a:effectLst>
            <a:outerShdw blurRad="50800" dist="38100" dir="2700000" algn="tl" rotWithShape="0">
              <a:prstClr val="black">
                <a:alpha val="40000"/>
              </a:prstClr>
            </a:outerShdw>
          </a:effectLst>
        </p:spPr>
      </p:pic>
      <p:pic>
        <p:nvPicPr>
          <p:cNvPr id="100" name="图片 99"/>
          <p:cNvPicPr/>
          <p:nvPr/>
        </p:nvPicPr>
        <p:blipFill>
          <a:blip r:embed="rId3"/>
          <a:stretch>
            <a:fillRect/>
          </a:stretch>
        </p:blipFill>
        <p:spPr>
          <a:xfrm>
            <a:off x="8317230" y="2483485"/>
            <a:ext cx="2567940" cy="1598295"/>
          </a:xfrm>
          <a:prstGeom prst="roundRect">
            <a:avLst/>
          </a:prstGeom>
          <a:noFill/>
          <a:ln w="9525">
            <a:solidFill>
              <a:schemeClr val="tx1"/>
            </a:solidFill>
          </a:ln>
          <a:effectLst>
            <a:outerShdw blurRad="50800" dist="38100" dir="2700000" algn="tl" rotWithShape="0">
              <a:prstClr val="black">
                <a:alpha val="40000"/>
              </a:prstClr>
            </a:outerShdw>
          </a:effectLst>
        </p:spPr>
      </p:pic>
      <p:pic>
        <p:nvPicPr>
          <p:cNvPr id="110" name="图片 109"/>
          <p:cNvPicPr/>
          <p:nvPr/>
        </p:nvPicPr>
        <p:blipFill>
          <a:blip r:embed="rId4"/>
          <a:stretch>
            <a:fillRect/>
          </a:stretch>
        </p:blipFill>
        <p:spPr>
          <a:xfrm>
            <a:off x="4707890" y="2444115"/>
            <a:ext cx="2700655" cy="1637665"/>
          </a:xfrm>
          <a:prstGeom prst="roundRect">
            <a:avLst/>
          </a:prstGeom>
          <a:noFill/>
          <a:ln w="9525">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en-US" altLang="zh-CN"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rPr>
              <a:t>1.2 </a:t>
            </a:r>
            <a:r>
              <a:rPr kumimoji="0" lang="zh-CN" altLang="en-US"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rPr>
              <a:t>研究意义</a:t>
            </a:r>
            <a:endParaRPr kumimoji="0" lang="zh-CN" altLang="en-US" sz="1865" b="1" i="0" kern="1200" cap="none" spc="0" normalizeH="0" baseline="0" noProof="0" dirty="0">
              <a:solidFill>
                <a:prstClr val="black">
                  <a:lumMod val="65000"/>
                  <a:lumOff val="35000"/>
                </a:prstClr>
              </a:solidFill>
              <a:latin typeface="微软雅黑" panose="020B0503020204020204" pitchFamily="34" charset="-122"/>
              <a:ea typeface="微软雅黑" panose="020B0503020204020204" pitchFamily="34" charset="-122"/>
              <a:cs typeface="+mn-cs"/>
            </a:endParaRPr>
          </a:p>
        </p:txBody>
      </p:sp>
      <p:sp>
        <p:nvSpPr>
          <p:cNvPr id="55"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6" name="直接连接符 55"/>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231850" y="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TextBox 6"/>
          <p:cNvSpPr txBox="1"/>
          <p:nvPr/>
        </p:nvSpPr>
        <p:spPr>
          <a:xfrm>
            <a:off x="3566789"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lang="zh-CN" altLang="en-US" b="1" dirty="0">
                <a:solidFill>
                  <a:prstClr val="white"/>
                </a:solidFill>
                <a:latin typeface="微软雅黑" panose="020B0503020204020204" pitchFamily="34" charset="-122"/>
                <a:ea typeface="微软雅黑" panose="020B0503020204020204" pitchFamily="34" charset="-122"/>
              </a:rPr>
              <a:t>研究</a:t>
            </a:r>
            <a:r>
              <a:rPr kumimoji="0" lang="zh-CN" altLang="en-US" b="1" i="0" kern="1200" cap="none" spc="0" normalizeH="0" baseline="0" noProof="0" dirty="0">
                <a:solidFill>
                  <a:prstClr val="white"/>
                </a:solidFill>
                <a:latin typeface="微软雅黑" panose="020B0503020204020204" pitchFamily="34" charset="-122"/>
                <a:ea typeface="微软雅黑" panose="020B0503020204020204" pitchFamily="34" charset="-122"/>
                <a:cs typeface="+mn-cs"/>
              </a:rPr>
              <a:t>背景</a:t>
            </a:r>
            <a:endParaRPr kumimoji="0" lang="zh-CN" altLang="en-US" b="1" i="0" kern="1200" cap="none" spc="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59" name="TextBox 7"/>
          <p:cNvSpPr txBox="1"/>
          <p:nvPr/>
        </p:nvSpPr>
        <p:spPr>
          <a:xfrm>
            <a:off x="5577915"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研究思路</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sp>
        <p:nvSpPr>
          <p:cNvPr id="60" name="TextBox 9"/>
          <p:cNvSpPr txBox="1"/>
          <p:nvPr/>
        </p:nvSpPr>
        <p:spPr>
          <a:xfrm>
            <a:off x="7609208" y="224420"/>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研究内容</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sp>
        <p:nvSpPr>
          <p:cNvPr id="61" name="TextBox 10"/>
          <p:cNvSpPr txBox="1"/>
          <p:nvPr/>
        </p:nvSpPr>
        <p:spPr>
          <a:xfrm>
            <a:off x="9640501" y="231793"/>
            <a:ext cx="1344000" cy="373936"/>
          </a:xfrm>
          <a:prstGeom prst="rect">
            <a:avLst/>
          </a:prstGeom>
          <a:noFill/>
        </p:spPr>
        <p:txBody>
          <a:bodyPr wrap="square" lIns="0" tIns="48000" rIns="0" bIns="48000"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rPr>
              <a:t>未来展望</a:t>
            </a:r>
            <a:endParaRPr kumimoji="0" lang="zh-CN" altLang="en-US" b="1" i="0" kern="1200" cap="none" spc="0" normalizeH="0" baseline="0" noProof="0" dirty="0">
              <a:solidFill>
                <a:prstClr val="white">
                  <a:lumMod val="50000"/>
                </a:prstClr>
              </a:solidFill>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图片 6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grpSp>
        <p:nvGrpSpPr>
          <p:cNvPr id="2" name="组合 1"/>
          <p:cNvGrpSpPr/>
          <p:nvPr/>
        </p:nvGrpSpPr>
        <p:grpSpPr>
          <a:xfrm>
            <a:off x="1006475" y="1706161"/>
            <a:ext cx="6473825" cy="2268000"/>
            <a:chOff x="1006475" y="1718861"/>
            <a:chExt cx="6473825" cy="2268000"/>
          </a:xfrm>
        </p:grpSpPr>
        <p:sp>
          <p:nvSpPr>
            <p:cNvPr id="18" name="箭头: 右 17"/>
            <p:cNvSpPr/>
            <p:nvPr/>
          </p:nvSpPr>
          <p:spPr>
            <a:xfrm>
              <a:off x="1467595" y="1745945"/>
              <a:ext cx="6012705" cy="2224260"/>
            </a:xfrm>
            <a:prstGeom prst="rightArrow">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19" name="文本框 18"/>
            <p:cNvSpPr txBox="1"/>
            <p:nvPr/>
          </p:nvSpPr>
          <p:spPr>
            <a:xfrm>
              <a:off x="1742287" y="1887022"/>
              <a:ext cx="5332124" cy="1729740"/>
            </a:xfrm>
            <a:prstGeom prst="rect">
              <a:avLst/>
            </a:prstGeom>
            <a:noFill/>
          </p:spPr>
          <p:txBody>
            <a:bodyPr wrap="square">
              <a:spAutoFit/>
            </a:bodyPr>
            <a:lstStyle/>
            <a:p>
              <a:pPr marL="285750" marR="0" lvl="1" indent="-285750" defTabSz="914400" eaLnBrk="1" fontAlgn="auto" latinLnBrk="0" hangingPunct="1">
                <a:lnSpc>
                  <a:spcPct val="110000"/>
                </a:lnSpc>
                <a:spcBef>
                  <a:spcPts val="0"/>
                </a:spcBef>
                <a:spcAft>
                  <a:spcPts val="900"/>
                </a:spcAft>
                <a:buClrTx/>
                <a:buSzTx/>
                <a:buFont typeface="Wingdings" panose="05000000000000000000" pitchFamily="2" charset="2"/>
                <a:buChar char="n"/>
                <a:defRPr/>
              </a:pPr>
              <a:r>
                <a:rPr lang="zh-CN" altLang="en-US" kern="0" dirty="0">
                  <a:latin typeface="微软雅黑" panose="020B0503020204020204" pitchFamily="34" charset="-122"/>
                  <a:ea typeface="微软雅黑" panose="020B0503020204020204" pitchFamily="34" charset="-122"/>
                  <a:sym typeface="+mn-ea"/>
                </a:rPr>
                <a:t>针对性的运行方案可以减少海上风电场功率波动，</a:t>
              </a:r>
              <a:r>
                <a:rPr lang="zh-CN" altLang="en-US" b="1" kern="0" dirty="0">
                  <a:solidFill>
                    <a:srgbClr val="1D5B99"/>
                  </a:solidFill>
                  <a:latin typeface="微软雅黑" panose="020B0503020204020204" pitchFamily="34" charset="-122"/>
                  <a:ea typeface="微软雅黑" panose="020B0503020204020204" pitchFamily="34" charset="-122"/>
                  <a:sym typeface="+mn-ea"/>
                </a:rPr>
                <a:t>降低对电网稳定性影响，</a:t>
              </a:r>
              <a:r>
                <a:rPr lang="zh-CN" altLang="en-US" b="1" kern="0" dirty="0">
                  <a:solidFill>
                    <a:srgbClr val="1D5B99"/>
                  </a:solidFill>
                  <a:latin typeface="微软雅黑" panose="020B0503020204020204" pitchFamily="34" charset="-122"/>
                  <a:ea typeface="微软雅黑" panose="020B0503020204020204" pitchFamily="34" charset="-122"/>
                  <a:sym typeface="+mn-ea"/>
                </a:rPr>
                <a:t>有效提高能源利用效率；</a:t>
              </a:r>
              <a:endParaRPr lang="en-US" altLang="zh-CN" kern="0" dirty="0">
                <a:latin typeface="微软雅黑" panose="020B0503020204020204" pitchFamily="34" charset="-122"/>
                <a:ea typeface="微软雅黑" panose="020B0503020204020204" pitchFamily="34" charset="-122"/>
                <a:sym typeface="+mn-ea"/>
              </a:endParaRPr>
            </a:p>
            <a:p>
              <a:pPr marL="285750" marR="0" lvl="1" indent="-285750" defTabSz="914400" eaLnBrk="1" fontAlgn="auto" latinLnBrk="0" hangingPunct="1">
                <a:lnSpc>
                  <a:spcPct val="110000"/>
                </a:lnSpc>
                <a:spcBef>
                  <a:spcPts val="0"/>
                </a:spcBef>
                <a:spcAft>
                  <a:spcPts val="0"/>
                </a:spcAft>
                <a:buClrTx/>
                <a:buSzTx/>
                <a:buFont typeface="Wingdings" panose="05000000000000000000" pitchFamily="2" charset="2"/>
                <a:buChar char="n"/>
                <a:defRPr/>
              </a:pPr>
              <a:r>
                <a:rPr lang="zh-CN" altLang="en-US" kern="0" dirty="0">
                  <a:latin typeface="微软雅黑" panose="020B0503020204020204" pitchFamily="34" charset="-122"/>
                  <a:ea typeface="微软雅黑" panose="020B0503020204020204" pitchFamily="34" charset="-122"/>
                  <a:sym typeface="+mn-ea"/>
                </a:rPr>
                <a:t>有助于</a:t>
              </a:r>
              <a:r>
                <a:rPr lang="zh-CN" altLang="en-US" b="1" kern="0" dirty="0">
                  <a:solidFill>
                    <a:srgbClr val="1D5B99"/>
                  </a:solidFill>
                  <a:latin typeface="微软雅黑" panose="020B0503020204020204" pitchFamily="34" charset="-122"/>
                  <a:ea typeface="微软雅黑" panose="020B0503020204020204" pitchFamily="34" charset="-122"/>
                  <a:sym typeface="+mn-ea"/>
                </a:rPr>
                <a:t>降低功率变化率考核、提升风电场储能投资</a:t>
              </a:r>
              <a:r>
                <a:rPr lang="zh-CN" altLang="en-US" b="1" kern="0" dirty="0">
                  <a:solidFill>
                    <a:srgbClr val="1D5B99"/>
                  </a:solidFill>
                  <a:latin typeface="微软雅黑" panose="020B0503020204020204" pitchFamily="34" charset="-122"/>
                  <a:ea typeface="微软雅黑" panose="020B0503020204020204" pitchFamily="34" charset="-122"/>
                  <a:sym typeface="+mn-ea"/>
                </a:rPr>
                <a:t>收入比，</a:t>
              </a:r>
              <a:r>
                <a:rPr lang="zh-CN" altLang="en-US" kern="0" dirty="0">
                  <a:latin typeface="微软雅黑" panose="020B0503020204020204" pitchFamily="34" charset="-122"/>
                  <a:ea typeface="微软雅黑" panose="020B0503020204020204" pitchFamily="34" charset="-122"/>
                  <a:sym typeface="+mn-ea"/>
                </a:rPr>
                <a:t>有助于新能源电场在《细则》背景下健康持续</a:t>
              </a:r>
              <a:r>
                <a:rPr lang="zh-CN" altLang="en-US" kern="0" dirty="0">
                  <a:latin typeface="微软雅黑" panose="020B0503020204020204" pitchFamily="34" charset="-122"/>
                  <a:ea typeface="微软雅黑" panose="020B0503020204020204" pitchFamily="34" charset="-122"/>
                  <a:sym typeface="+mn-ea"/>
                </a:rPr>
                <a:t>运行，有助于实现社会能源</a:t>
              </a:r>
              <a:r>
                <a:rPr lang="zh-CN" altLang="en-US" b="1" kern="0" dirty="0">
                  <a:solidFill>
                    <a:srgbClr val="1D5B99"/>
                  </a:solidFill>
                  <a:latin typeface="微软雅黑" panose="020B0503020204020204" pitchFamily="34" charset="-122"/>
                  <a:ea typeface="微软雅黑" panose="020B0503020204020204" pitchFamily="34" charset="-122"/>
                  <a:sym typeface="+mn-ea"/>
                </a:rPr>
                <a:t>可持续发展；</a:t>
              </a:r>
              <a:endParaRPr lang="en-US" altLang="zh-CN" kern="0" dirty="0">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1006477" y="1718861"/>
              <a:ext cx="741988" cy="2268000"/>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研究意义</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21" name="矩形 20"/>
            <p:cNvSpPr/>
            <p:nvPr/>
          </p:nvSpPr>
          <p:spPr>
            <a:xfrm>
              <a:off x="1006475" y="1718861"/>
              <a:ext cx="6061095" cy="2268000"/>
            </a:xfrm>
            <a:prstGeom prst="rect">
              <a:avLst/>
            </a:prstGeom>
            <a:noFill/>
            <a:ln w="1905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grpSp>
        <p:nvGrpSpPr>
          <p:cNvPr id="39" name="组合 38"/>
          <p:cNvGrpSpPr/>
          <p:nvPr/>
        </p:nvGrpSpPr>
        <p:grpSpPr>
          <a:xfrm>
            <a:off x="4241800" y="4248772"/>
            <a:ext cx="6545464" cy="2304839"/>
            <a:chOff x="3983386" y="4400618"/>
            <a:chExt cx="6545464" cy="2304839"/>
          </a:xfrm>
        </p:grpSpPr>
        <p:sp>
          <p:nvSpPr>
            <p:cNvPr id="38" name="箭头: 右 37"/>
            <p:cNvSpPr/>
            <p:nvPr/>
          </p:nvSpPr>
          <p:spPr>
            <a:xfrm rot="10800000">
              <a:off x="3983386" y="4472607"/>
              <a:ext cx="5970308" cy="2162245"/>
            </a:xfrm>
            <a:prstGeom prst="rightArrow">
              <a:avLst/>
            </a:prstGeom>
            <a:solidFill>
              <a:srgbClr val="E8EC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grpSp>
          <p:nvGrpSpPr>
            <p:cNvPr id="37" name="组合 36"/>
            <p:cNvGrpSpPr/>
            <p:nvPr/>
          </p:nvGrpSpPr>
          <p:grpSpPr>
            <a:xfrm>
              <a:off x="4373215" y="4400618"/>
              <a:ext cx="6155635" cy="2304839"/>
              <a:chOff x="4220817" y="4400618"/>
              <a:chExt cx="6155635" cy="2304839"/>
            </a:xfrm>
          </p:grpSpPr>
          <p:sp>
            <p:nvSpPr>
              <p:cNvPr id="27" name="矩形 26"/>
              <p:cNvSpPr/>
              <p:nvPr/>
            </p:nvSpPr>
            <p:spPr>
              <a:xfrm>
                <a:off x="4220817" y="4400618"/>
                <a:ext cx="6155635" cy="2304839"/>
              </a:xfrm>
              <a:prstGeom prst="rect">
                <a:avLst/>
              </a:prstGeom>
              <a:noFill/>
              <a:ln w="19050" cap="flat" cmpd="sng" algn="ctr">
                <a:solidFill>
                  <a:srgbClr val="00488A"/>
                </a:solidFill>
                <a:prstDash val="sysDash"/>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28" name="矩形 27"/>
              <p:cNvSpPr/>
              <p:nvPr/>
            </p:nvSpPr>
            <p:spPr>
              <a:xfrm>
                <a:off x="9554864" y="4400618"/>
                <a:ext cx="821588" cy="2304838"/>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研究</a:t>
                </a:r>
                <a:endParaRPr kumimoji="0" lang="en-US" altLang="zh-CN"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意义</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29" name="文本框 28"/>
              <p:cNvSpPr txBox="1"/>
              <p:nvPr/>
            </p:nvSpPr>
            <p:spPr>
              <a:xfrm>
                <a:off x="4227479" y="4463318"/>
                <a:ext cx="5335754" cy="2140585"/>
              </a:xfrm>
              <a:prstGeom prst="rect">
                <a:avLst/>
              </a:prstGeom>
              <a:noFill/>
            </p:spPr>
            <p:txBody>
              <a:bodyPr wrap="square">
                <a:spAutoFit/>
              </a:bodyPr>
              <a:lstStyle/>
              <a:p>
                <a:pPr marL="285750" lvl="1" indent="-285750">
                  <a:lnSpc>
                    <a:spcPct val="110000"/>
                  </a:lnSpc>
                  <a:buFont typeface="Wingdings" panose="05000000000000000000" pitchFamily="2" charset="2"/>
                  <a:buChar char="n"/>
                </a:pP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针对一个风电场，以此为案例，提出一系列手段，有利于有</a:t>
                </a:r>
                <a:r>
                  <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a:t>
                </a: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共性</a:t>
                </a:r>
                <a:r>
                  <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a:t>
                </a: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地研究海上风电场的</a:t>
                </a:r>
                <a:r>
                  <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a:t>
                </a: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个性</a:t>
                </a:r>
                <a:r>
                  <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a:t>
                </a: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问题，提升对海上风电对象的理解，</a:t>
                </a:r>
                <a:r>
                  <a:rPr kumimoji="0" lang="zh-CN" altLang="en-US" sz="1800" b="1" i="0" u="none" strike="noStrike" kern="0" cap="none" spc="0" normalizeH="0" baseline="0" dirty="0">
                    <a:solidFill>
                      <a:srgbClr val="1D5B99"/>
                    </a:solidFill>
                    <a:latin typeface="微软雅黑" panose="020B0503020204020204" pitchFamily="34" charset="-122"/>
                    <a:ea typeface="微软雅黑" panose="020B0503020204020204" pitchFamily="34" charset="-122"/>
                    <a:sym typeface="+mn-ea"/>
                  </a:rPr>
                  <a:t>提高收资的效率。</a:t>
                </a:r>
                <a:endParaRPr kumimoji="0" lang="en-US" altLang="zh-CN"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endParaRPr>
              </a:p>
              <a:p>
                <a:pPr marL="285750" lvl="1" indent="-285750">
                  <a:buFont typeface="Wingdings" panose="05000000000000000000" charset="0"/>
                  <a:buChar char=""/>
                </a:pPr>
                <a:r>
                  <a:rPr kumimoji="0" lang="zh-CN" altLang="en-US" sz="18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mn-ea"/>
                  </a:rPr>
                  <a:t>研究风电场基于预测值的储能运行方案，并根据运行效果，给出预测误差率的指标，有利于</a:t>
                </a:r>
                <a:r>
                  <a:rPr lang="zh-CN" altLang="en-US" b="1" kern="0" dirty="0">
                    <a:solidFill>
                      <a:srgbClr val="1D5B99"/>
                    </a:solidFill>
                    <a:latin typeface="微软雅黑" panose="020B0503020204020204" pitchFamily="34" charset="-122"/>
                    <a:ea typeface="微软雅黑" panose="020B0503020204020204" pitchFamily="34" charset="-122"/>
                    <a:sym typeface="+mn-ea"/>
                  </a:rPr>
                  <a:t>完善风电场并网运行的政策机制。</a:t>
                </a:r>
                <a:endPar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endParaRPr>
              </a:p>
            </p:txBody>
          </p:sp>
        </p:grpSp>
      </p:grpSp>
      <p:pic>
        <p:nvPicPr>
          <p:cNvPr id="9" name="图片 9" descr="IMG_256"/>
          <p:cNvPicPr>
            <a:picLocks noChangeAspect="1"/>
          </p:cNvPicPr>
          <p:nvPr/>
        </p:nvPicPr>
        <p:blipFill>
          <a:blip r:embed="rId2"/>
          <a:srcRect t="-1102" r="-216"/>
          <a:stretch>
            <a:fillRect/>
          </a:stretch>
        </p:blipFill>
        <p:spPr>
          <a:xfrm>
            <a:off x="7480300" y="1706245"/>
            <a:ext cx="4194810" cy="2148840"/>
          </a:xfrm>
          <a:prstGeom prst="rect">
            <a:avLst/>
          </a:prstGeom>
          <a:noFill/>
          <a:ln w="9525">
            <a:noFill/>
          </a:ln>
          <a:effectLst>
            <a:outerShdw blurRad="50800" dist="38100" dir="2700000" algn="tl" rotWithShape="0">
              <a:prstClr val="black">
                <a:alpha val="40000"/>
              </a:prstClr>
            </a:outerShdw>
          </a:effectLst>
        </p:spPr>
      </p:pic>
      <p:pic>
        <p:nvPicPr>
          <p:cNvPr id="104" name="图片 103"/>
          <p:cNvPicPr/>
          <p:nvPr/>
        </p:nvPicPr>
        <p:blipFill>
          <a:blip r:embed="rId3"/>
          <a:stretch>
            <a:fillRect/>
          </a:stretch>
        </p:blipFill>
        <p:spPr>
          <a:xfrm>
            <a:off x="993140" y="4197350"/>
            <a:ext cx="2573655" cy="2306320"/>
          </a:xfrm>
          <a:prstGeom prst="rect">
            <a:avLst/>
          </a:prstGeom>
          <a:noFill/>
          <a:ln w="9525">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4"/>
          </p:nvPr>
        </p:nvSpPr>
        <p:spPr/>
        <p:txBody>
          <a:bodyPr/>
          <a:lstStyle/>
          <a:p>
            <a:r>
              <a:rPr lang="en-US" altLang="zh-CN" dirty="0">
                <a:solidFill>
                  <a:srgbClr val="0070C0"/>
                </a:solidFill>
              </a:rPr>
              <a:t>2</a:t>
            </a:r>
            <a:endParaRPr lang="zh-CN" altLang="en-US" dirty="0">
              <a:solidFill>
                <a:srgbClr val="0070C0"/>
              </a:solidFill>
            </a:endParaRPr>
          </a:p>
        </p:txBody>
      </p:sp>
      <p:sp>
        <p:nvSpPr>
          <p:cNvPr id="45" name="文本占位符 44"/>
          <p:cNvSpPr>
            <a:spLocks noGrp="1"/>
          </p:cNvSpPr>
          <p:nvPr>
            <p:ph type="body" sz="quarter" idx="15"/>
          </p:nvPr>
        </p:nvSpPr>
        <p:spPr/>
        <p:txBody>
          <a:bodyPr/>
          <a:lstStyle/>
          <a:p>
            <a:r>
              <a:rPr lang="zh-CN" altLang="en-US" dirty="0">
                <a:solidFill>
                  <a:srgbClr val="0070C0"/>
                </a:solidFill>
              </a:rPr>
              <a:t>研究思路</a:t>
            </a:r>
            <a:endParaRPr lang="zh-CN" altLang="en-US" dirty="0">
              <a:solidFill>
                <a:srgbClr val="0070C0"/>
              </a:solidFill>
            </a:endParaRPr>
          </a:p>
        </p:txBody>
      </p:sp>
      <p:sp>
        <p:nvSpPr>
          <p:cNvPr id="46" name="文本占位符 45"/>
          <p:cNvSpPr>
            <a:spLocks noGrp="1"/>
          </p:cNvSpPr>
          <p:nvPr>
            <p:ph type="body" sz="quarter" idx="16"/>
          </p:nvPr>
        </p:nvSpPr>
        <p:spPr>
          <a:xfrm>
            <a:off x="3789897" y="3810207"/>
            <a:ext cx="5134184" cy="1001144"/>
          </a:xfrm>
        </p:spPr>
        <p:txBody>
          <a:bodyPr/>
          <a:lstStyle/>
          <a:p>
            <a:pPr algn="just">
              <a:lnSpc>
                <a:spcPct val="120000"/>
              </a:lnSpc>
              <a:spcBef>
                <a:spcPts val="0"/>
              </a:spcBef>
            </a:pPr>
            <a:r>
              <a:rPr lang="en-US" altLang="zh-CN" sz="4000" dirty="0">
                <a:latin typeface="Arial" panose="020B0604020202090204" pitchFamily="34" charset="0"/>
                <a:ea typeface="微软雅黑" panose="020B0503020204020204" pitchFamily="34" charset="-122"/>
                <a:cs typeface="+mn-ea"/>
                <a:sym typeface="Arial" panose="020B0604020202090204" pitchFamily="34" charset="0"/>
              </a:rPr>
              <a:t>Research Ideas</a:t>
            </a:r>
            <a:endParaRPr lang="zh-CN" altLang="en-US" sz="40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pic>
        <p:nvPicPr>
          <p:cNvPr id="9"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4"/>
          <p:cNvSpPr/>
          <p:nvPr/>
        </p:nvSpPr>
        <p:spPr>
          <a:xfrm>
            <a:off x="0" y="0"/>
            <a:ext cx="12192000" cy="792000"/>
          </a:xfrm>
          <a:prstGeom prst="rect">
            <a:avLst/>
          </a:prstGeom>
          <a:solidFill>
            <a:schemeClr val="bg1"/>
          </a:solidFill>
          <a:ln>
            <a:noFill/>
          </a:ln>
          <a:effectLst>
            <a:outerShdw blurRad="228600" dist="508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8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2" name="直接连接符 101"/>
          <p:cNvCxnSpPr/>
          <p:nvPr/>
        </p:nvCxnSpPr>
        <p:spPr>
          <a:xfrm>
            <a:off x="9307570" y="264573"/>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TextBox 6"/>
          <p:cNvSpPr txBox="1"/>
          <p:nvPr/>
        </p:nvSpPr>
        <p:spPr>
          <a:xfrm>
            <a:off x="3566789"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7F7F7F"/>
                </a:solidFill>
                <a:latin typeface="微软雅黑" panose="020B0503020204020204" pitchFamily="34" charset="-122"/>
                <a:ea typeface="微软雅黑" panose="020B0503020204020204" pitchFamily="34" charset="-122"/>
              </a:rPr>
              <a:t>研究</a:t>
            </a:r>
            <a:r>
              <a:rPr kumimoji="0" lang="zh-CN" altLang="en-US"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背景</a:t>
            </a:r>
            <a:endParaRPr kumimoji="0" lang="zh-CN" altLang="en-US"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endParaRPr>
          </a:p>
        </p:txBody>
      </p:sp>
      <p:sp>
        <p:nvSpPr>
          <p:cNvPr id="105" name="TextBox 7"/>
          <p:cNvSpPr txBox="1"/>
          <p:nvPr/>
        </p:nvSpPr>
        <p:spPr>
          <a:xfrm>
            <a:off x="5577915"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研究思路</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06" name="TextBox 9"/>
          <p:cNvSpPr txBox="1"/>
          <p:nvPr/>
        </p:nvSpPr>
        <p:spPr>
          <a:xfrm>
            <a:off x="7609208" y="224420"/>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07" name="TextBox 10"/>
          <p:cNvSpPr txBox="1"/>
          <p:nvPr/>
        </p:nvSpPr>
        <p:spPr>
          <a:xfrm>
            <a:off x="9640501" y="231793"/>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未来展望</a:t>
            </a:r>
            <a:endParaRPr kumimoji="0" lang="zh-CN" altLang="en-US"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08" name="直接连接符 107"/>
          <p:cNvCxnSpPr/>
          <p:nvPr/>
        </p:nvCxnSpPr>
        <p:spPr>
          <a:xfrm>
            <a:off x="727627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9" name="图片 10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939" y="-315709"/>
            <a:ext cx="2498673" cy="1406382"/>
          </a:xfrm>
          <a:prstGeom prst="rect">
            <a:avLst/>
          </a:prstGeom>
        </p:spPr>
      </p:pic>
      <p:sp>
        <p:nvSpPr>
          <p:cNvPr id="110" name="矩形 109"/>
          <p:cNvSpPr/>
          <p:nvPr/>
        </p:nvSpPr>
        <p:spPr>
          <a:xfrm>
            <a:off x="5252652" y="2060"/>
            <a:ext cx="2023624"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11" name="直接连接符 110"/>
          <p:cNvCxnSpPr/>
          <p:nvPr/>
        </p:nvCxnSpPr>
        <p:spPr>
          <a:xfrm>
            <a:off x="3226977" y="303074"/>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7"/>
          <p:cNvSpPr txBox="1"/>
          <p:nvPr/>
        </p:nvSpPr>
        <p:spPr>
          <a:xfrm>
            <a:off x="5583310" y="216225"/>
            <a:ext cx="134400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研究思路</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标题 1"/>
          <p:cNvSpPr txBox="1"/>
          <p:nvPr/>
        </p:nvSpPr>
        <p:spPr>
          <a:xfrm>
            <a:off x="6019800" y="1920200"/>
            <a:ext cx="5499100" cy="4267949"/>
          </a:xfrm>
          <a:prstGeom prst="rect">
            <a:avLst/>
          </a:prstGeom>
          <a:noFill/>
          <a:ln w="12700">
            <a:solidFill>
              <a:srgbClr val="00488A"/>
            </a:solidFill>
          </a:ln>
          <a:effectLst>
            <a:outerShdw blurRad="50800" dist="38100" dir="8100000" algn="tr" rotWithShape="0">
              <a:prstClr val="black">
                <a:alpha val="40000"/>
              </a:prstClr>
            </a:outerShdw>
          </a:effectLst>
        </p:spPr>
        <p:txBody>
          <a:bodyPr lIns="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Arial" panose="020B0604020202090204" pitchFamily="34" charset="0"/>
                <a:ea typeface="微软雅黑" panose="020B0503020204020204" pitchFamily="34" charset="-122"/>
                <a:cs typeface="+mj-cs"/>
                <a:sym typeface="Arial" panose="020B0604020202090204" pitchFamily="34" charset="0"/>
              </a:rPr>
              <a:t>  </a:t>
            </a:r>
            <a:endParaRPr kumimoji="0" lang="zh-CN" altLang="en-US" sz="3200" b="1" i="0" u="none" strike="noStrike" kern="1200" cap="none" spc="0" normalizeH="0" baseline="0" noProof="0" dirty="0">
              <a:ln>
                <a:noFill/>
              </a:ln>
              <a:solidFill>
                <a:srgbClr val="1D5B99"/>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29" name="标题 1"/>
          <p:cNvSpPr txBox="1"/>
          <p:nvPr/>
        </p:nvSpPr>
        <p:spPr>
          <a:xfrm>
            <a:off x="6019800" y="1156995"/>
            <a:ext cx="5499100" cy="563192"/>
          </a:xfrm>
          <a:prstGeom prst="rect">
            <a:avLst/>
          </a:prstGeom>
          <a:solidFill>
            <a:srgbClr val="3C79C1">
              <a:lumMod val="60000"/>
              <a:lumOff val="40000"/>
            </a:srgbClr>
          </a:solidFill>
          <a:effectLst>
            <a:outerShdw blurRad="50800" dist="38100" dir="2700000" algn="tl" rotWithShape="0">
              <a:prstClr val="black">
                <a:alpha val="40000"/>
              </a:prstClr>
            </a:outerShdw>
          </a:effectLst>
        </p:spPr>
        <p:txBody>
          <a:bodyPr lIns="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00488A"/>
                </a:solidFill>
                <a:effectLst/>
                <a:uLnTx/>
                <a:uFillTx/>
                <a:latin typeface="Arial" panose="020B0604020202090204" pitchFamily="34" charset="0"/>
                <a:ea typeface="微软雅黑" panose="020B0503020204020204" pitchFamily="34" charset="-122"/>
                <a:cs typeface="+mj-cs"/>
                <a:sym typeface="Arial" panose="020B0604020202090204" pitchFamily="34" charset="0"/>
              </a:rPr>
              <a:t>工作重点</a:t>
            </a:r>
            <a:endParaRPr kumimoji="0" lang="zh-CN" altLang="en-US" sz="2400" b="0" i="0" u="none" strike="noStrike" kern="1200" cap="none" spc="0" normalizeH="0" baseline="0" noProof="0" dirty="0">
              <a:ln>
                <a:noFill/>
              </a:ln>
              <a:solidFill>
                <a:srgbClr val="00488A"/>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0" name="文本框 29"/>
          <p:cNvSpPr txBox="1"/>
          <p:nvPr/>
        </p:nvSpPr>
        <p:spPr>
          <a:xfrm>
            <a:off x="6096000" y="2207070"/>
            <a:ext cx="5234035" cy="3461385"/>
          </a:xfrm>
          <a:prstGeom prst="rect">
            <a:avLst/>
          </a:prstGeom>
          <a:noFill/>
        </p:spPr>
        <p:txBody>
          <a:bodyPr wrap="square">
            <a:spAutoFit/>
          </a:bodyPr>
          <a:lstStyle/>
          <a:p>
            <a:pPr marL="285750" indent="-285750" algn="just">
              <a:lnSpc>
                <a:spcPct val="150000"/>
              </a:lnSpc>
              <a:spcBef>
                <a:spcPts val="600"/>
              </a:spcBef>
              <a:spcAft>
                <a:spcPts val="600"/>
              </a:spcAft>
              <a:buFont typeface="Wingdings" panose="05000000000000000000" pitchFamily="2" charset="2"/>
              <a:buChar char="ü"/>
            </a:pPr>
            <a:r>
              <a:rPr lang="zh-CN" altLang="en-US" dirty="0">
                <a:solidFill>
                  <a:srgbClr val="000000"/>
                </a:solidFill>
                <a:latin typeface="Arial" panose="020B0604020202090204"/>
                <a:ea typeface="微软雅黑" panose="020B0503020204020204" pitchFamily="34" charset="-122"/>
              </a:rPr>
              <a:t>构建</a:t>
            </a:r>
            <a:r>
              <a:rPr lang="zh-CN" altLang="en-US" dirty="0">
                <a:solidFill>
                  <a:srgbClr val="000000"/>
                </a:solidFill>
                <a:latin typeface="Arial" panose="020B0604020202090204"/>
                <a:ea typeface="微软雅黑" panose="020B0503020204020204" pitchFamily="34" charset="-122"/>
              </a:rPr>
              <a:t>了海上风电场-储能系统模型。</a:t>
            </a:r>
            <a:endParaRPr lang="zh-CN" altLang="en-US" dirty="0">
              <a:solidFill>
                <a:srgbClr val="000000"/>
              </a:solidFill>
              <a:latin typeface="Arial" panose="020B0604020202090204"/>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pitchFamily="2" charset="2"/>
              <a:buChar char="ü"/>
            </a:pPr>
            <a:r>
              <a:rPr lang="zh-CN" altLang="en-US" dirty="0">
                <a:solidFill>
                  <a:srgbClr val="000000"/>
                </a:solidFill>
                <a:latin typeface="Arial" panose="020B0604020202090204"/>
                <a:ea typeface="微软雅黑" panose="020B0503020204020204" pitchFamily="34" charset="-122"/>
              </a:rPr>
              <a:t>分析了风电场历史出力特征，包含</a:t>
            </a:r>
            <a:r>
              <a:rPr lang="zh-CN" altLang="en-US" dirty="0">
                <a:solidFill>
                  <a:srgbClr val="000000"/>
                </a:solidFill>
                <a:latin typeface="Arial" panose="020B0604020202090204"/>
                <a:ea typeface="微软雅黑" panose="020B0503020204020204" pitchFamily="34" charset="-122"/>
              </a:rPr>
              <a:t>功率预测准确率、</a:t>
            </a:r>
            <a:r>
              <a:rPr lang="zh-CN" altLang="en-US" dirty="0">
                <a:solidFill>
                  <a:srgbClr val="000000"/>
                </a:solidFill>
                <a:latin typeface="Arial" panose="020B0604020202090204"/>
                <a:ea typeface="微软雅黑" panose="020B0503020204020204" pitchFamily="34" charset="-122"/>
              </a:rPr>
              <a:t>功率波动考核率。</a:t>
            </a:r>
            <a:endParaRPr lang="en-US" altLang="zh-CN" dirty="0">
              <a:solidFill>
                <a:srgbClr val="000000"/>
              </a:solidFill>
              <a:latin typeface="Arial" panose="020B0604020202090204"/>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pitchFamily="2" charset="2"/>
              <a:buChar char="ü"/>
            </a:pPr>
            <a:r>
              <a:rPr lang="zh-CN" altLang="en-US" dirty="0">
                <a:solidFill>
                  <a:srgbClr val="000000"/>
                </a:solidFill>
                <a:latin typeface="Arial" panose="020B0604020202090204"/>
                <a:ea typeface="微软雅黑" panose="020B0503020204020204" pitchFamily="34" charset="-122"/>
              </a:rPr>
              <a:t>综合了预测和实际数据，采用超短期预测计算的的充电机会</a:t>
            </a:r>
            <a:r>
              <a:rPr lang="zh-CN" altLang="en-US" dirty="0">
                <a:solidFill>
                  <a:srgbClr val="000000"/>
                </a:solidFill>
                <a:latin typeface="Arial" panose="020B0604020202090204"/>
                <a:ea typeface="微软雅黑" panose="020B0503020204020204" pitchFamily="34" charset="-122"/>
              </a:rPr>
              <a:t>指导储能</a:t>
            </a:r>
            <a:r>
              <a:rPr lang="zh-CN" altLang="en-US" dirty="0">
                <a:solidFill>
                  <a:srgbClr val="000000"/>
                </a:solidFill>
                <a:latin typeface="Arial" panose="020B0604020202090204"/>
                <a:ea typeface="微软雅黑" panose="020B0503020204020204" pitchFamily="34" charset="-122"/>
              </a:rPr>
              <a:t>充放电，采用日前预测提前规划储能功率</a:t>
            </a:r>
            <a:r>
              <a:rPr lang="zh-CN" altLang="en-US" dirty="0">
                <a:solidFill>
                  <a:srgbClr val="000000"/>
                </a:solidFill>
                <a:latin typeface="Arial" panose="020B0604020202090204"/>
                <a:ea typeface="微软雅黑" panose="020B0503020204020204" pitchFamily="34" charset="-122"/>
              </a:rPr>
              <a:t>动作。</a:t>
            </a:r>
            <a:endParaRPr lang="zh-CN" altLang="en-US" dirty="0">
              <a:solidFill>
                <a:srgbClr val="000000"/>
              </a:solidFill>
              <a:latin typeface="Arial" panose="020B0604020202090204"/>
              <a:ea typeface="微软雅黑" panose="020B0503020204020204" pitchFamily="34" charset="-122"/>
            </a:endParaRPr>
          </a:p>
          <a:p>
            <a:pPr marL="285750" indent="-285750" algn="just">
              <a:lnSpc>
                <a:spcPct val="150000"/>
              </a:lnSpc>
              <a:spcBef>
                <a:spcPts val="600"/>
              </a:spcBef>
              <a:spcAft>
                <a:spcPts val="600"/>
              </a:spcAft>
              <a:buFont typeface="Wingdings" panose="05000000000000000000" pitchFamily="2" charset="2"/>
              <a:buChar char="ü"/>
            </a:pPr>
            <a:r>
              <a:rPr lang="zh-CN" altLang="en-US" dirty="0">
                <a:solidFill>
                  <a:srgbClr val="000000"/>
                </a:solidFill>
                <a:latin typeface="Arial" panose="020B0604020202090204"/>
                <a:ea typeface="微软雅黑" panose="020B0503020204020204" pitchFamily="34" charset="-122"/>
              </a:rPr>
              <a:t>验证了</a:t>
            </a:r>
            <a:r>
              <a:rPr lang="en-US" altLang="zh-CN" dirty="0">
                <a:solidFill>
                  <a:srgbClr val="000000"/>
                </a:solidFill>
                <a:latin typeface="Arial" panose="020B0604020202090204"/>
                <a:ea typeface="微软雅黑" panose="020B0503020204020204" pitchFamily="34" charset="-122"/>
              </a:rPr>
              <a:t>技术</a:t>
            </a:r>
            <a:r>
              <a:rPr lang="zh-CN" altLang="en-US" dirty="0">
                <a:solidFill>
                  <a:srgbClr val="000000"/>
                </a:solidFill>
                <a:latin typeface="Arial" panose="020B0604020202090204"/>
                <a:ea typeface="微软雅黑" panose="020B0503020204020204" pitchFamily="34" charset="-122"/>
              </a:rPr>
              <a:t>方案和模型</a:t>
            </a:r>
            <a:r>
              <a:rPr lang="zh-CN" altLang="en-US" dirty="0">
                <a:solidFill>
                  <a:srgbClr val="000000"/>
                </a:solidFill>
                <a:latin typeface="Arial" panose="020B0604020202090204"/>
                <a:ea typeface="微软雅黑" panose="020B0503020204020204" pitchFamily="34" charset="-122"/>
              </a:rPr>
              <a:t>合理性。</a:t>
            </a:r>
            <a:endParaRPr lang="zh-CN" altLang="en-US" dirty="0">
              <a:solidFill>
                <a:srgbClr val="000000"/>
              </a:solidFill>
              <a:latin typeface="Arial" panose="020B0604020202090204"/>
              <a:ea typeface="微软雅黑" panose="020B0503020204020204" pitchFamily="34" charset="-122"/>
            </a:endParaRPr>
          </a:p>
        </p:txBody>
      </p:sp>
      <p:grpSp>
        <p:nvGrpSpPr>
          <p:cNvPr id="31" name="组合 30"/>
          <p:cNvGrpSpPr/>
          <p:nvPr/>
        </p:nvGrpSpPr>
        <p:grpSpPr>
          <a:xfrm>
            <a:off x="519545" y="1920200"/>
            <a:ext cx="4795428" cy="4270163"/>
            <a:chOff x="443345" y="1703754"/>
            <a:chExt cx="4795428" cy="4270163"/>
          </a:xfrm>
        </p:grpSpPr>
        <p:sp>
          <p:nvSpPr>
            <p:cNvPr id="33" name="矩形 32"/>
            <p:cNvSpPr/>
            <p:nvPr/>
          </p:nvSpPr>
          <p:spPr>
            <a:xfrm>
              <a:off x="443345" y="1711264"/>
              <a:ext cx="1531620" cy="863773"/>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设备</a:t>
              </a: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建模</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88" name="矩形 87"/>
            <p:cNvSpPr/>
            <p:nvPr/>
          </p:nvSpPr>
          <p:spPr>
            <a:xfrm>
              <a:off x="443345" y="2810694"/>
              <a:ext cx="1531620" cy="863773"/>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数据分析</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89" name="矩形 88"/>
            <p:cNvSpPr/>
            <p:nvPr/>
          </p:nvSpPr>
          <p:spPr>
            <a:xfrm>
              <a:off x="443345" y="3960419"/>
              <a:ext cx="1531620" cy="863773"/>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配</a:t>
              </a: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储测算</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90" name="矩形 89"/>
            <p:cNvSpPr/>
            <p:nvPr/>
          </p:nvSpPr>
          <p:spPr>
            <a:xfrm>
              <a:off x="443345" y="5110143"/>
              <a:ext cx="1531620" cy="863773"/>
            </a:xfrm>
            <a:prstGeom prst="rect">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rPr>
                <a:t>运行方案</a:t>
              </a:r>
              <a:endParaRPr kumimoji="0" lang="zh-CN" altLang="en-US" sz="1800" b="1" i="0" u="none" strike="noStrike" kern="0" cap="none" spc="0" normalizeH="0" baseline="0" noProof="0" dirty="0">
                <a:ln>
                  <a:noFill/>
                </a:ln>
                <a:solidFill>
                  <a:srgbClr val="FFFFFF"/>
                </a:solidFill>
                <a:effectLst/>
                <a:uLnTx/>
                <a:uFillTx/>
                <a:latin typeface="Arial" panose="020B0604020202090204"/>
                <a:ea typeface="微软雅黑" panose="020B0503020204020204" pitchFamily="34" charset="-122"/>
                <a:cs typeface="+mn-ea"/>
                <a:sym typeface="+mn-lt"/>
              </a:endParaRPr>
            </a:p>
          </p:txBody>
        </p:sp>
        <p:sp>
          <p:nvSpPr>
            <p:cNvPr id="91" name="矩形 90"/>
            <p:cNvSpPr/>
            <p:nvPr/>
          </p:nvSpPr>
          <p:spPr>
            <a:xfrm>
              <a:off x="2317232" y="1703754"/>
              <a:ext cx="2921541" cy="863773"/>
            </a:xfrm>
            <a:prstGeom prst="rect">
              <a:avLst/>
            </a:prstGeom>
            <a:noFill/>
            <a:ln w="12700" cap="flat" cmpd="sng" algn="ctr">
              <a:solidFill>
                <a:srgbClr val="00488A"/>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kern="0" dirty="0">
                  <a:solidFill>
                    <a:srgbClr val="000000"/>
                  </a:solidFill>
                  <a:latin typeface="Arial" panose="020B0604020202090204"/>
                  <a:ea typeface="微软雅黑" panose="020B0503020204020204" pitchFamily="34" charset="-122"/>
                  <a:cs typeface="+mn-ea"/>
                  <a:sym typeface="+mn-lt"/>
                </a:rPr>
                <a:t>内容</a:t>
              </a:r>
              <a:r>
                <a:rPr kumimoji="0" lang="en-US" altLang="zh-CN"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1</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：风电和储能系统模型</a:t>
              </a:r>
              <a:r>
                <a:rPr kumimoji="0" lang="en-US" altLang="zh-CN"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 + </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设备</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特性</a:t>
              </a:r>
              <a:endPar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endParaRPr>
            </a:p>
          </p:txBody>
        </p:sp>
        <p:sp>
          <p:nvSpPr>
            <p:cNvPr id="92" name="矩形 91"/>
            <p:cNvSpPr/>
            <p:nvPr/>
          </p:nvSpPr>
          <p:spPr>
            <a:xfrm>
              <a:off x="2317232" y="2810694"/>
              <a:ext cx="2921541" cy="863773"/>
            </a:xfrm>
            <a:prstGeom prst="rect">
              <a:avLst/>
            </a:prstGeom>
            <a:noFill/>
            <a:ln w="12700" cap="flat" cmpd="sng" algn="ctr">
              <a:solidFill>
                <a:srgbClr val="00488A"/>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lang="zh-CN" altLang="en-US" kern="0" dirty="0">
                  <a:solidFill>
                    <a:srgbClr val="000000"/>
                  </a:solidFill>
                  <a:latin typeface="Arial" panose="020B0604020202090204"/>
                  <a:ea typeface="微软雅黑" panose="020B0503020204020204" pitchFamily="34" charset="-122"/>
                  <a:cs typeface="+mn-ea"/>
                  <a:sym typeface="+mn-lt"/>
                </a:rPr>
                <a:t>内容</a:t>
              </a:r>
              <a:r>
                <a:rPr kumimoji="0" lang="en-US" altLang="zh-CN"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2</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：具体风电场的历史数据分析</a:t>
              </a:r>
              <a:r>
                <a:rPr kumimoji="0" lang="en-US" altLang="zh-CN"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 + </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《细则》</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考核</a:t>
              </a:r>
              <a:endPar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endParaRPr>
            </a:p>
          </p:txBody>
        </p:sp>
        <p:sp>
          <p:nvSpPr>
            <p:cNvPr id="93" name="矩形 92"/>
            <p:cNvSpPr/>
            <p:nvPr/>
          </p:nvSpPr>
          <p:spPr>
            <a:xfrm>
              <a:off x="2317231" y="3960419"/>
              <a:ext cx="2921541" cy="863773"/>
            </a:xfrm>
            <a:prstGeom prst="rect">
              <a:avLst/>
            </a:prstGeom>
            <a:noFill/>
            <a:ln w="12700" cap="flat" cmpd="sng" algn="ctr">
              <a:solidFill>
                <a:srgbClr val="00488A"/>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内容</a:t>
              </a:r>
              <a:r>
                <a:rPr lang="en-US" altLang="zh-CN" kern="0" dirty="0">
                  <a:solidFill>
                    <a:srgbClr val="000000"/>
                  </a:solidFill>
                  <a:latin typeface="Arial" panose="020B0604020202090204"/>
                  <a:ea typeface="微软雅黑" panose="020B0503020204020204" pitchFamily="34" charset="-122"/>
                  <a:cs typeface="+mn-ea"/>
                  <a:sym typeface="+mn-lt"/>
                </a:rPr>
                <a:t>3</a:t>
              </a:r>
              <a:r>
                <a:rPr lang="zh-CN" altLang="en-US" kern="0" dirty="0">
                  <a:solidFill>
                    <a:srgbClr val="000000"/>
                  </a:solidFill>
                  <a:latin typeface="Arial" panose="020B0604020202090204"/>
                  <a:ea typeface="微软雅黑" panose="020B0503020204020204" pitchFamily="34" charset="-122"/>
                  <a:cs typeface="+mn-ea"/>
                  <a:sym typeface="+mn-lt"/>
                </a:rPr>
                <a:t>：计算初始</a:t>
              </a:r>
              <a:r>
                <a:rPr lang="zh-CN" altLang="en-US" kern="0" dirty="0">
                  <a:solidFill>
                    <a:srgbClr val="000000"/>
                  </a:solidFill>
                  <a:latin typeface="Arial" panose="020B0604020202090204"/>
                  <a:ea typeface="微软雅黑" panose="020B0503020204020204" pitchFamily="34" charset="-122"/>
                  <a:cs typeface="+mn-ea"/>
                  <a:sym typeface="+mn-lt"/>
                </a:rPr>
                <a:t>配储</a:t>
              </a:r>
              <a:endParaRPr lang="zh-CN" altLang="en-US" kern="0" dirty="0">
                <a:solidFill>
                  <a:srgbClr val="000000"/>
                </a:solidFill>
                <a:latin typeface="Arial" panose="020B0604020202090204"/>
                <a:ea typeface="微软雅黑" panose="020B0503020204020204" pitchFamily="34" charset="-122"/>
                <a:cs typeface="+mn-ea"/>
                <a:sym typeface="+mn-lt"/>
              </a:endParaRPr>
            </a:p>
          </p:txBody>
        </p:sp>
        <p:sp>
          <p:nvSpPr>
            <p:cNvPr id="100" name="矩形 99"/>
            <p:cNvSpPr/>
            <p:nvPr/>
          </p:nvSpPr>
          <p:spPr>
            <a:xfrm>
              <a:off x="2317230" y="5110144"/>
              <a:ext cx="2921541" cy="863773"/>
            </a:xfrm>
            <a:prstGeom prst="rect">
              <a:avLst/>
            </a:prstGeom>
            <a:noFill/>
            <a:ln w="12700" cap="flat" cmpd="sng" algn="ctr">
              <a:solidFill>
                <a:srgbClr val="00488A"/>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内容</a:t>
              </a:r>
              <a:r>
                <a:rPr kumimoji="0" lang="en-US" altLang="zh-CN"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4</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：两个</a:t>
              </a:r>
              <a:r>
                <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rPr>
                <a:t>运行方案</a:t>
              </a:r>
              <a:endParaRPr kumimoji="0" lang="zh-CN" altLang="en-US" sz="1800" b="0" i="0" u="none" strike="noStrike" kern="0" cap="none" spc="0" normalizeH="0" baseline="0" noProof="0" dirty="0">
                <a:ln>
                  <a:noFill/>
                </a:ln>
                <a:solidFill>
                  <a:srgbClr val="000000"/>
                </a:solidFill>
                <a:effectLst/>
                <a:uLnTx/>
                <a:uFillTx/>
                <a:latin typeface="Arial" panose="020B0604020202090204"/>
                <a:ea typeface="微软雅黑" panose="020B0503020204020204" pitchFamily="34" charset="-122"/>
                <a:cs typeface="+mn-ea"/>
                <a:sym typeface="+mn-lt"/>
              </a:endParaRPr>
            </a:p>
          </p:txBody>
        </p:sp>
        <p:cxnSp>
          <p:nvCxnSpPr>
            <p:cNvPr id="103" name="直接箭头连接符 102"/>
            <p:cNvCxnSpPr>
              <a:stCxn id="33" idx="2"/>
              <a:endCxn id="88" idx="0"/>
            </p:cNvCxnSpPr>
            <p:nvPr/>
          </p:nvCxnSpPr>
          <p:spPr>
            <a:xfrm>
              <a:off x="1209155" y="2575037"/>
              <a:ext cx="0" cy="235657"/>
            </a:xfrm>
            <a:prstGeom prst="straightConnector1">
              <a:avLst/>
            </a:prstGeom>
            <a:noFill/>
            <a:ln w="6350" cap="flat" cmpd="sng" algn="ctr">
              <a:solidFill>
                <a:srgbClr val="00488A"/>
              </a:solidFill>
              <a:prstDash val="solid"/>
              <a:miter lim="800000"/>
              <a:tailEnd type="triangle"/>
            </a:ln>
            <a:effectLst/>
          </p:spPr>
        </p:cxnSp>
        <p:cxnSp>
          <p:nvCxnSpPr>
            <p:cNvPr id="113" name="直接箭头连接符 112"/>
            <p:cNvCxnSpPr>
              <a:stCxn id="88" idx="2"/>
              <a:endCxn id="89" idx="0"/>
            </p:cNvCxnSpPr>
            <p:nvPr/>
          </p:nvCxnSpPr>
          <p:spPr>
            <a:xfrm>
              <a:off x="1209155" y="3674467"/>
              <a:ext cx="0" cy="285952"/>
            </a:xfrm>
            <a:prstGeom prst="straightConnector1">
              <a:avLst/>
            </a:prstGeom>
            <a:noFill/>
            <a:ln w="6350" cap="flat" cmpd="sng" algn="ctr">
              <a:solidFill>
                <a:srgbClr val="00488A"/>
              </a:solidFill>
              <a:prstDash val="solid"/>
              <a:miter lim="800000"/>
              <a:tailEnd type="triangle"/>
            </a:ln>
            <a:effectLst/>
          </p:spPr>
        </p:cxnSp>
        <p:cxnSp>
          <p:nvCxnSpPr>
            <p:cNvPr id="114" name="直接箭头连接符 113"/>
            <p:cNvCxnSpPr>
              <a:stCxn id="89" idx="2"/>
              <a:endCxn id="90" idx="0"/>
            </p:cNvCxnSpPr>
            <p:nvPr/>
          </p:nvCxnSpPr>
          <p:spPr>
            <a:xfrm>
              <a:off x="1209155" y="4824192"/>
              <a:ext cx="0" cy="285951"/>
            </a:xfrm>
            <a:prstGeom prst="straightConnector1">
              <a:avLst/>
            </a:prstGeom>
            <a:noFill/>
            <a:ln w="6350" cap="flat" cmpd="sng" algn="ctr">
              <a:solidFill>
                <a:srgbClr val="00488A"/>
              </a:solidFill>
              <a:prstDash val="solid"/>
              <a:miter lim="800000"/>
              <a:tailEnd type="triangle"/>
            </a:ln>
            <a:effectLst/>
          </p:spPr>
        </p:cxnSp>
        <p:cxnSp>
          <p:nvCxnSpPr>
            <p:cNvPr id="115" name="直接箭头连接符 114"/>
            <p:cNvCxnSpPr/>
            <p:nvPr/>
          </p:nvCxnSpPr>
          <p:spPr>
            <a:xfrm>
              <a:off x="3769475" y="2567527"/>
              <a:ext cx="0" cy="235657"/>
            </a:xfrm>
            <a:prstGeom prst="straightConnector1">
              <a:avLst/>
            </a:prstGeom>
            <a:noFill/>
            <a:ln w="6350" cap="flat" cmpd="sng" algn="ctr">
              <a:solidFill>
                <a:srgbClr val="00488A"/>
              </a:solidFill>
              <a:prstDash val="solid"/>
              <a:miter lim="800000"/>
              <a:tailEnd type="triangle"/>
            </a:ln>
            <a:effectLst/>
          </p:spPr>
        </p:cxnSp>
        <p:cxnSp>
          <p:nvCxnSpPr>
            <p:cNvPr id="116" name="直接箭头连接符 115"/>
            <p:cNvCxnSpPr>
              <a:stCxn id="92" idx="2"/>
              <a:endCxn id="93" idx="0"/>
            </p:cNvCxnSpPr>
            <p:nvPr/>
          </p:nvCxnSpPr>
          <p:spPr>
            <a:xfrm flipH="1">
              <a:off x="3778002" y="3674467"/>
              <a:ext cx="1" cy="285952"/>
            </a:xfrm>
            <a:prstGeom prst="straightConnector1">
              <a:avLst/>
            </a:prstGeom>
            <a:noFill/>
            <a:ln w="6350" cap="flat" cmpd="sng" algn="ctr">
              <a:solidFill>
                <a:srgbClr val="00488A"/>
              </a:solidFill>
              <a:prstDash val="solid"/>
              <a:miter lim="800000"/>
              <a:tailEnd type="triangle"/>
            </a:ln>
            <a:effectLst/>
          </p:spPr>
        </p:cxnSp>
        <p:cxnSp>
          <p:nvCxnSpPr>
            <p:cNvPr id="117" name="直接箭头连接符 116"/>
            <p:cNvCxnSpPr/>
            <p:nvPr/>
          </p:nvCxnSpPr>
          <p:spPr>
            <a:xfrm flipH="1">
              <a:off x="3769474" y="4822210"/>
              <a:ext cx="1" cy="285952"/>
            </a:xfrm>
            <a:prstGeom prst="straightConnector1">
              <a:avLst/>
            </a:prstGeom>
            <a:noFill/>
            <a:ln w="6350" cap="flat" cmpd="sng" algn="ctr">
              <a:solidFill>
                <a:srgbClr val="00488A"/>
              </a:solidFill>
              <a:prstDash val="solid"/>
              <a:miter lim="800000"/>
              <a:tailEnd type="triangle"/>
            </a:ln>
            <a:effectLst/>
          </p:spPr>
        </p:cxnSp>
      </p:grpSp>
      <p:sp>
        <p:nvSpPr>
          <p:cNvPr id="118" name="标题 1"/>
          <p:cNvSpPr txBox="1"/>
          <p:nvPr/>
        </p:nvSpPr>
        <p:spPr>
          <a:xfrm>
            <a:off x="519545" y="1162185"/>
            <a:ext cx="4795426" cy="563192"/>
          </a:xfrm>
          <a:prstGeom prst="rect">
            <a:avLst/>
          </a:prstGeom>
          <a:solidFill>
            <a:srgbClr val="3C79C1">
              <a:lumMod val="60000"/>
              <a:lumOff val="40000"/>
            </a:srgbClr>
          </a:solidFill>
          <a:effectLst>
            <a:outerShdw blurRad="50800" dist="38100" dir="8100000" algn="tr" rotWithShape="0">
              <a:prstClr val="black">
                <a:alpha val="40000"/>
              </a:prstClr>
            </a:outerShdw>
          </a:effectLst>
        </p:spPr>
        <p:txBody>
          <a:bodyPr lIns="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00488A"/>
                </a:solidFill>
                <a:effectLst/>
                <a:uLnTx/>
                <a:uFillTx/>
                <a:latin typeface="Arial" panose="020B0604020202090204" pitchFamily="34" charset="0"/>
                <a:ea typeface="微软雅黑" panose="020B0503020204020204" pitchFamily="34" charset="-122"/>
                <a:cs typeface="+mj-cs"/>
                <a:sym typeface="Arial" panose="020B0604020202090204" pitchFamily="34" charset="0"/>
              </a:rPr>
              <a:t>主要思路</a:t>
            </a:r>
            <a:endParaRPr kumimoji="0" lang="zh-CN" altLang="en-US" sz="2400" b="1" i="0" u="none" strike="noStrike" kern="1200" cap="none" spc="0" normalizeH="0" baseline="0" noProof="0" dirty="0">
              <a:ln>
                <a:noFill/>
              </a:ln>
              <a:solidFill>
                <a:srgbClr val="00488A"/>
              </a:solidFill>
              <a:effectLst/>
              <a:uLnTx/>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119" name="箭头: 右 118"/>
          <p:cNvSpPr/>
          <p:nvPr/>
        </p:nvSpPr>
        <p:spPr>
          <a:xfrm>
            <a:off x="5455285" y="3703955"/>
            <a:ext cx="421005" cy="659130"/>
          </a:xfrm>
          <a:prstGeom prst="rightArrow">
            <a:avLst/>
          </a:prstGeom>
          <a:solidFill>
            <a:srgbClr val="0048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90204"/>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4"/>
          </p:nvPr>
        </p:nvSpPr>
        <p:spPr/>
        <p:txBody>
          <a:bodyPr/>
          <a:lstStyle/>
          <a:p>
            <a:r>
              <a:rPr lang="en-US" altLang="zh-CN" dirty="0">
                <a:solidFill>
                  <a:srgbClr val="0070C0"/>
                </a:solidFill>
              </a:rPr>
              <a:t>3</a:t>
            </a:r>
            <a:endParaRPr lang="zh-CN" altLang="en-US" dirty="0">
              <a:solidFill>
                <a:srgbClr val="0070C0"/>
              </a:solidFill>
            </a:endParaRPr>
          </a:p>
        </p:txBody>
      </p:sp>
      <p:sp>
        <p:nvSpPr>
          <p:cNvPr id="45" name="文本占位符 44"/>
          <p:cNvSpPr>
            <a:spLocks noGrp="1"/>
          </p:cNvSpPr>
          <p:nvPr>
            <p:ph type="body" sz="quarter" idx="15"/>
          </p:nvPr>
        </p:nvSpPr>
        <p:spPr/>
        <p:txBody>
          <a:bodyPr/>
          <a:lstStyle/>
          <a:p>
            <a:r>
              <a:rPr lang="zh-CN" altLang="en-US" dirty="0">
                <a:solidFill>
                  <a:srgbClr val="0070C0"/>
                </a:solidFill>
              </a:rPr>
              <a:t>研究内容</a:t>
            </a:r>
            <a:endParaRPr lang="zh-CN" altLang="en-US" dirty="0">
              <a:solidFill>
                <a:srgbClr val="0070C0"/>
              </a:solidFill>
            </a:endParaRPr>
          </a:p>
        </p:txBody>
      </p:sp>
      <p:sp>
        <p:nvSpPr>
          <p:cNvPr id="46" name="文本占位符 45"/>
          <p:cNvSpPr>
            <a:spLocks noGrp="1"/>
          </p:cNvSpPr>
          <p:nvPr>
            <p:ph type="body" sz="quarter" idx="16"/>
          </p:nvPr>
        </p:nvSpPr>
        <p:spPr>
          <a:xfrm>
            <a:off x="3789897" y="3810207"/>
            <a:ext cx="5134184" cy="1001144"/>
          </a:xfrm>
        </p:spPr>
        <p:txBody>
          <a:bodyPr/>
          <a:lstStyle/>
          <a:p>
            <a:pPr algn="just">
              <a:lnSpc>
                <a:spcPct val="120000"/>
              </a:lnSpc>
              <a:spcBef>
                <a:spcPts val="0"/>
              </a:spcBef>
            </a:pPr>
            <a:r>
              <a:rPr lang="en-US" altLang="zh-CN" sz="4000" dirty="0">
                <a:latin typeface="Arial" panose="020B0604020202090204" pitchFamily="34" charset="0"/>
                <a:ea typeface="微软雅黑" panose="020B0503020204020204" pitchFamily="34" charset="-122"/>
                <a:cs typeface="+mn-ea"/>
                <a:sym typeface="Arial" panose="020B0604020202090204" pitchFamily="34" charset="0"/>
              </a:rPr>
              <a:t>Research Contents</a:t>
            </a:r>
            <a:endParaRPr lang="zh-CN" altLang="en-US" sz="40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灯片编号占位符 49"/>
          <p:cNvSpPr>
            <a:spLocks noGrp="1"/>
          </p:cNvSpPr>
          <p:nvPr>
            <p:ph type="sldNum" sz="quarter" idx="11"/>
          </p:nvPr>
        </p:nvSpPr>
        <p:spPr/>
        <p:txBody>
          <a:bodyPr/>
          <a:lstStyle/>
          <a:p>
            <a:fld id="{E0374D5E-809C-4B52-9B1B-43F9E1113751}" type="slidenum">
              <a:rPr lang="zh-CN" altLang="en-US" smtClean="0"/>
            </a:fld>
            <a:endParaRPr lang="zh-CN" altLang="en-US"/>
          </a:p>
        </p:txBody>
      </p:sp>
      <p:pic>
        <p:nvPicPr>
          <p:cNvPr id="9" name="图片占位符 13"/>
          <p:cNvPicPr>
            <a:picLocks noGrp="1" noChangeAspect="1"/>
          </p:cNvPicPr>
          <p:nvPr>
            <p:ph type="pic" sz="quarter" idx="13"/>
          </p:nvPr>
        </p:nvPicPr>
        <p:blipFill rotWithShape="1">
          <a:blip r:embed="rId1" cstate="print">
            <a:extLst>
              <a:ext uri="{28A0092B-C50C-407E-A947-70E740481C1C}">
                <a14:useLocalDpi xmlns:a14="http://schemas.microsoft.com/office/drawing/2010/main" val="0"/>
              </a:ext>
            </a:extLst>
          </a:blip>
          <a:srcRect l="33746" r="29182"/>
          <a:stretch>
            <a:fillRect/>
          </a:stretch>
        </p:blipFill>
        <p:spPr>
          <a:xfrm>
            <a:off x="7712900" y="0"/>
            <a:ext cx="4519805" cy="685800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VECTOR" val="327a1eb5-e715-4fe4-ac4b-30338b59c7cf"/>
</p:tagLst>
</file>

<file path=ppt/tags/tag10.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11.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12.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13.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14.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15.xml><?xml version="1.0" encoding="utf-8"?>
<p:tagLst xmlns:p="http://schemas.openxmlformats.org/presentationml/2006/main">
  <p:tag name="KSO_WM_DIAGRAM_VIRTUALLY_FRAME" val="{&quot;height&quot;:433.7,&quot;left&quot;:56.81496062992126,&quot;top&quot;:67.1,&quot;width&quot;:850.1849606299214}"/>
</p:tagLst>
</file>

<file path=ppt/tags/tag16.xml><?xml version="1.0" encoding="utf-8"?>
<p:tagLst xmlns:p="http://schemas.openxmlformats.org/presentationml/2006/main">
  <p:tag name="KSO_WM_DIAGRAM_VIRTUALLY_FRAME" val="{&quot;height&quot;:433.7,&quot;left&quot;:56.81496062992126,&quot;top&quot;:67.1,&quot;width&quot;:850.1849606299214}"/>
</p:tagLst>
</file>

<file path=ppt/tags/tag17.xml><?xml version="1.0" encoding="utf-8"?>
<p:tagLst xmlns:p="http://schemas.openxmlformats.org/presentationml/2006/main">
  <p:tag name="KSO_WM_DIAGRAM_VIRTUALLY_FRAME" val="{&quot;height&quot;:433.7,&quot;left&quot;:56.81496062992126,&quot;top&quot;:67.1,&quot;width&quot;:850.1849606299214}"/>
</p:tagLst>
</file>

<file path=ppt/tags/tag18.xml><?xml version="1.0" encoding="utf-8"?>
<p:tagLst xmlns:p="http://schemas.openxmlformats.org/presentationml/2006/main">
  <p:tag name="KSO_WM_DIAGRAM_VIRTUALLY_FRAME" val="{&quot;height&quot;:433.7,&quot;left&quot;:56.81496062992126,&quot;top&quot;:67.1,&quot;width&quot;:850.1849606299214}"/>
</p:tagLst>
</file>

<file path=ppt/tags/tag19.xml><?xml version="1.0" encoding="utf-8"?>
<p:tagLst xmlns:p="http://schemas.openxmlformats.org/presentationml/2006/main">
  <p:tag name="KSO_WM_DIAGRAM_VIRTUALLY_FRAME" val="{&quot;height&quot;:433.7,&quot;left&quot;:56.81496062992126,&quot;top&quot;:67.1,&quot;width&quot;:850.1849606299214}"/>
</p:tagLst>
</file>

<file path=ppt/tags/tag2.xml><?xml version="1.0" encoding="utf-8"?>
<p:tagLst xmlns:p="http://schemas.openxmlformats.org/presentationml/2006/main">
  <p:tag name="ISLIDE.VECTOR" val="327a1eb5-e715-4fe4-ac4b-30338b59c7cf"/>
</p:tagLst>
</file>

<file path=ppt/tags/tag20.xml><?xml version="1.0" encoding="utf-8"?>
<p:tagLst xmlns:p="http://schemas.openxmlformats.org/presentationml/2006/main">
  <p:tag name="KSO_WM_DIAGRAM_VIRTUALLY_FRAME" val="{&quot;height&quot;:433.7,&quot;left&quot;:56.81496062992126,&quot;top&quot;:67.1,&quot;width&quot;:850.1849606299214}"/>
</p:tagLst>
</file>

<file path=ppt/tags/tag21.xml><?xml version="1.0" encoding="utf-8"?>
<p:tagLst xmlns:p="http://schemas.openxmlformats.org/presentationml/2006/main">
  <p:tag name="KSO_WM_DIAGRAM_VIRTUALLY_FRAME" val="{&quot;height&quot;:433.7,&quot;left&quot;:56.81496062992126,&quot;top&quot;:67.1,&quot;width&quot;:850.1849606299214}"/>
</p:tagLst>
</file>

<file path=ppt/tags/tag22.xml><?xml version="1.0" encoding="utf-8"?>
<p:tagLst xmlns:p="http://schemas.openxmlformats.org/presentationml/2006/main">
  <p:tag name="KSO_WM_DIAGRAM_VIRTUALLY_FRAME" val="{&quot;height&quot;:433.7,&quot;left&quot;:56.81496062992126,&quot;top&quot;:67.1,&quot;width&quot;:850.1849606299214}"/>
</p:tagLst>
</file>

<file path=ppt/tags/tag23.xml><?xml version="1.0" encoding="utf-8"?>
<p:tagLst xmlns:p="http://schemas.openxmlformats.org/presentationml/2006/main">
  <p:tag name="KSO_WM_DIAGRAM_VIRTUALLY_FRAME" val="{&quot;height&quot;:433.7,&quot;left&quot;:56.81496062992126,&quot;top&quot;:67.1,&quot;width&quot;:850.1849606299214}"/>
</p:tagLst>
</file>

<file path=ppt/tags/tag24.xml><?xml version="1.0" encoding="utf-8"?>
<p:tagLst xmlns:p="http://schemas.openxmlformats.org/presentationml/2006/main">
  <p:tag name="KSO_WM_DIAGRAM_VIRTUALLY_FRAME" val="{&quot;height&quot;:433.7,&quot;left&quot;:56.81496062992126,&quot;top&quot;:67.1,&quot;width&quot;:850.1849606299214}"/>
</p:tagLst>
</file>

<file path=ppt/tags/tag25.xml><?xml version="1.0" encoding="utf-8"?>
<p:tagLst xmlns:p="http://schemas.openxmlformats.org/presentationml/2006/main">
  <p:tag name="KSO_WM_DIAGRAM_VIRTUALLY_FRAME" val="{&quot;height&quot;:433.7,&quot;left&quot;:56.81496062992126,&quot;top&quot;:67.1,&quot;width&quot;:850.1849606299214}"/>
</p:tagLst>
</file>

<file path=ppt/tags/tag26.xml><?xml version="1.0" encoding="utf-8"?>
<p:tagLst xmlns:p="http://schemas.openxmlformats.org/presentationml/2006/main">
  <p:tag name="KSO_WM_DIAGRAM_VIRTUALLY_FRAME" val="{&quot;height&quot;:433.7,&quot;left&quot;:56.81496062992126,&quot;top&quot;:67.1,&quot;width&quot;:850.1849606299214}"/>
</p:tagLst>
</file>

<file path=ppt/tags/tag27.xml><?xml version="1.0" encoding="utf-8"?>
<p:tagLst xmlns:p="http://schemas.openxmlformats.org/presentationml/2006/main">
  <p:tag name="KSO_WM_DIAGRAM_VIRTUALLY_FRAME" val="{&quot;height&quot;:433.7,&quot;left&quot;:56.81496062992126,&quot;top&quot;:67.1,&quot;width&quot;:850.1849606299214}"/>
</p:tagLst>
</file>

<file path=ppt/tags/tag28.xml><?xml version="1.0" encoding="utf-8"?>
<p:tagLst xmlns:p="http://schemas.openxmlformats.org/presentationml/2006/main">
  <p:tag name="ISLIDE.VECTOR" val="327a1eb5-e715-4fe4-ac4b-30338b59c7cf"/>
</p:tagLst>
</file>

<file path=ppt/tags/tag3.xml><?xml version="1.0" encoding="utf-8"?>
<p:tagLst xmlns:p="http://schemas.openxmlformats.org/presentationml/2006/main">
  <p:tag name="ISLIDE.VECTOR" val="327a1eb5-e715-4fe4-ac4b-30338b59c7cf"/>
</p:tagLst>
</file>

<file path=ppt/tags/tag30.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Y2Q1OWM3M2Y4ZmYxYzg0M2Q1OGRhMTdmMGEzOWE0YmU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7.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8.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ags/tag9.xml><?xml version="1.0" encoding="utf-8"?>
<p:tagLst xmlns:p="http://schemas.openxmlformats.org/presentationml/2006/main">
  <p:tag name="KSO_WM_DIAGRAM_VIRTUALLY_FRAME" val="{&quot;height&quot;:269.5612598425197,&quot;left&quot;:186.5975590551181,&quot;top&quot;:135.0807086614173,&quot;width&quot;:373.37440944881894}"/>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fontScheme name="jp4mo4yf">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20000"/>
          </a:lnSpc>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themeOverride>
</file>

<file path=customXml/item1.xml><?xml version="1.0" encoding="utf-8"?>
<s:customData xmlns="http://www.wps.cn/officeDocument/2013/wpsCustomData" xmlns:s="http://www.wps.cn/officeDocument/2013/wpsCustomData">
  <extobjs>
    <extobj name="F360BE8B-6686-4F3D-AEAF-501FE73E4058-1">
      <extobjdata type="F360BE8B-6686-4F3D-AEAF-501FE73E4058" data="ewoJIkZpbGVDb250ZW50IiA6ICJVRXNEQkJRQUFBQUlBSTZtY1ZpT0lxNUNxUUVBQU9rREFBQU1BQUFBWkc5amRXMWxiblF1ZUcxc2haTlJiNXN3RklYZkorMC9JTCtUR2tJZ1JMQXFJMjFYS1YycnNyYlBMcjRRSzhhdWpPbGFWZnZ2cyttVU5HN1FlRURpZklkais5N3I3UFNsNWQ0enFJNUprYU5nZ3BFSG9wS1VpU1pIdmE3OU9Ucjk5dlZMdHBKVjM0TFEzdjNPRzA3d0pFYmVkWm1qQnlhUVp5d1hQYU01ZWd1bThTTUpvc2hQZ3BUNFVRb3pQNlVwOWgvbkVPTTBqdE1vZ2ovSXhIcm1zZEdGRkRWci9nbURXRXJlYTdPT2Q1K2pHUTdRaVFPdlNMZTFEQitTdXlkS05OeVFCbjZTRnF6aGZMa3V6NXpmTi9MM2hXTFU0bCszZDBmb2JjOUJqV043VE9CTXdMakZidUc3QXJJOWJybFd6YkxYY2sxZVphK1BXOXIyLzQ2MXJMYkZlNUUrNDh0R1NBVXJxQXVoUy8zS3g4cXg4NTFMb1VjOFp4d3FyVmhGZUtGazErM2k5dVhQVHR3K1pxVTJvOFI0ZDFDYmQ4MjdJWHFUb3pDSm5kSWQ0T2hEdWhPV0xTdk5ub2RPWHdvS0w4NW1yTjVaYlQ4NTJlcUpPVXBaS1FEeHdLamVEQ1FOc1F0L0FHczJRMVVDUFArNEFDZTZscXExaEVLMzNaUENkRjBEWFptWGhTRU9JeDlQL1NEeFFyeUlrc1VzZHJ4eW1MUTB3ZFBwbmx5WksxaXpzWmhadUFqbm44eE96dENSNGRLYWo3OVFTd01FRkFBQUFBZ0FqcVp4V1BxQlI4ZFBEd0FBa2RnQUFBOEFBQUJ3WVdkbGN5OXdZV2RsTVM1NGJXenRYVnR6MjhZVmZ1OU0vd09HZWJIYkVNU1ZBR2FvYW5TajdJNmtzQ0p0UzMyRFNVaENUQUljRUhLc1BzVngwM1o2UzJicW1UYTlUT3VaZHVLblpqS04wNGRNMmo4VFNjNi95TzdpRGk2QUJTamFwTHpPUXdUczJYUE9udDA5NTN3SHdMSzErbWcwWkI0YXpzUzByWlVhejNJMXhyRDY5c0MwamxkcWQzcnR1bHBiL2RIM3Y5ZnE2TWNHYzNzVGtIQ0FwSGMyTmxacThGNk4yZE5INE85dm43Mm84elhtcDdZOWdtd1V1Y2Jjc1V4M3BUWWExWmlPWTNUMHNlR0FGckVHdURIZ0grTFljZXp4eEwrQmJ0NHpCKzRKY3hjUThvTEF5a0t0RVcrOVpaakhKeTVzVmpTUlZUZysyUXdGaGd3RW5wdHVqUmdJbXBKc2h1cXNPNGIrSUYrRmtLeEFsNDd0dUk1dUlvTDIyazUzSzltOGR1cmFYZk5uQm16dTdkL1p5aEN5WXh3aERseEdlODhlNXpYdkJ5cW1sUXNJMW0zWHRVY1lpbTdmc1lmREE4U2NsUlJPVUpvNGdrT2ZRQlprTmNWaDJ6RUg2OGF4YVIxZ05Bd2JEekdON3pqSG02Wmo5RjJ3SkpPcXRScnBSZFBhMGMvc1V6ZmUvY2Vuby9HdVBUQXdvNEpOWGZkc2FHQ2tvalovUmxKajNUc2QzZDh4SGhwRFRMZlJhRmQvMTNiUWtwcHVNaTJ2S2IwV3dSRHZHczZtT1hGeEhVSHJMYnVnZFcweWdZMXFhb09NdTMzZEc1N01wWnZBTHV3RG5yNVZPWGFLQUVnTUxjZkZqSjZ3TVpUZk5vM2hBRklQOVRPbWUySy8xem14WFR0WTZNd2VXdHJoSldyczJCUElsRUc3Q3hnRWpJcnh0aEF3TitjVDdaaVdFUkQyakVjdXNKRnJnZ0VGckZKbVFHb2crZjRtOGh4VTRKTE9QLzNEK2NlLzg2N3VyTlRnLzJwTWU2Z2ZlL3hOZDJoZ0dDUG1kL1hoS1RJRDhHSXJ0VzV2UDJFcVJOSzJMWmRwNnlOemVMWlMyelhCZHBqWVlMTWU2bUJVTmNZekFKaDJac01lMnNEeHZTV2hmMG1UTjRKQkVBMU1DQWYyenk5ZVBuc2FEZ3lOWktsSDFneWp5SlBuMy83eGVUaXlUV09zTys3SXNOd2xISjYvK3VINGxHQjhXeVBkSEliRDg2K1dlV1JxdUNiLys2OXZ2djdyNWRNWEx6LzdXempBZTJCWFc0dStOS01idmtkTE83cEo2QW5iNW5EWXRwMlI3dm9aMEI0Y1h0aTh2dDEyN0ZIdnhCaWxnaytyNDVpVzJ6WGMwekhUTmtISTdaNFloaHNhMGsrYXVNZzl3dVFsZEk4d1ZZa2xVekFuMk5VZEVEeTlzYUlnSDc4QmtvTDRwUmZqWTNkQ3JZQmZCNGxmM0Rib2pqK2pMNS84OXVLVHowS2ZldHQ2YUU3TSs5SDBNVHQyLzBHd2k5RUFnNHMxRUxvZlJuVHJldi9Cc1dPZldvT0FvR3ZwWTF6ZUV4ZC8vdmtITUtIMEhWK1c5Q0RFNE1SN1YzSHBQalZHUEFweWtURmEzaVJDNFdMa25ONy84K1hUNTRrZ2hNalFZa1BCV0V3T0I3VnVIUjJCVkFZMmkwMU1Nd3h6cUJIVHRtRmJGdWpyTVplbG1MS29PYmphM1kyMGxlQ0MwRTNyUHR5blhLRDVYZFBWaDZaN2xxTzdwT1RxTG5FNXVtTWJ1eWNnNDArMXRocStyc0cxUitUdEpmUzN2OXhBTnMyZ0NRbWpIdkFJSU8vckc1TkpNS2lMRjQ4dm4vOG1PU1JIdHlaSFlJT20vVWFVMDNQY3RGZUpVdmttcG5YTk9zWWxqS2h0dStQbnQ2SWlzRTE4TzBweEJWR2RiZ1ZMT09ndnczbURTUm5BVGJ2cHZEVkdqSmlKU1dJQjR5ZUg1aGlUZDRkdHVMUzdnYk5lQytXOW03cXJUK2xqM3I4OVFQT0xFUUhjWUVZNzJHZ1lqcTJOamcxMjhDVE55THZ0VDNqSDVVTnY1QzBaTGgxRFVLZU1nYU0yUXZzMVBNRUY2Z2loZXlwVXAzQitJKzB3VTBhbWp1aXBJeEtvZzJMTlBySmtnVFpYWlN2SlUwNjZXbHMxNDhNZzBpMjRsUWg3dStha24rNzZ6djEzZ2UrRHlxTDltMXJFcVI2dHJZY0dadm1pdTV0T0FOS1o5dlNtbStybytVUS95L2pKcWRsL3NLdFBRS1NUK2FtRWFTb2Q2ZHBEYzRBMWJPam4zenJ5LzJHTUZmR2IzdXlXZ1cwSlcrOForRnBEZ21oRFI1WUE2YUNiVGRUUlhkZHdMSCtuWThsUTZXRE5jZXozRUJVWHBIN1Ryc2liQm10QVRveUdDZ3hSWk5JcHM0S2dwVXB3ODRWeEZVd2FFSGFpRHdBZkRhNVU0d2ptcEx3czk2ZGpoVGNGZ2ZTcHVjbWNnWllYcExObkJ5b0F4ZzZCUGQ2NVpEQm9OV0lyTVJGbFFkaWZXdW9vRjBqQTd4NzRhK3VSYTFpRFFEUk91NnlRSFJJa1FuZVJ6MEk5RXVFOHp6MkVQWEpDZkVpelRSeXFFMTNJbkdqWUpaVVNBSWNCRGN2MmVCYlo0UWVRUlVIblVHS3NzMmVTL042OVI2NEg4dklRR0tMRVpnb1JIeUJ6ZlFpeWMrYnUydEE4QnBoakE3ZzR3L0ZLT3Q1eThsd2F4Q3I2L2E1cmcyeGN4UzRQeERDeHlUVDRYL1lnTms1MFIrOERhY3p0QTgvbGtvUEZJdDRkd1ByWTBjY25BZS91R081S2YyWDZZNFZ4emhxMFRXZmlJaHB3QVFGYjhQZStCK2xRWjcxdnJCdkFpa1owdlhia3dwdzNaeGw2T0c3Q2VFd2xILzU1Z1JYYVVRb0FYNWFEQytjb293MjFqOGRNeHh2anhrSEd6azNRdStPQThQeUQ1eStmZkgzKzBaOUFlbjcreWZOV3d4M25DV3FNYzV1cjY5SFo2RmFYRFZZNDNrQmVBMXJkVTI0MDFjVzdrWWpzMjRZOU1sekhOS2E4cDk5eWhoTzVaNk53bEozVDdxRzZhUTdCeHRDZUdJT2MyTHhudzhKT3JnaUltWE00N05vUGpaNmRaVTdpbkJOUmsyUjJpTENSS1JWRjhTdlZKOE13alV4QkpDcms3UFBYSjVUSThqTnBNSWVWZ0pYYWFtRDJWWGd6Mm9aK3BsTllsQkNXckNqUjVCVjhLeTFKMEpJRUxVblFrZ1F0U2RDU0JDMUpwTFdqSllsRUYxcVNtRmFNbGlSaVNpeDZTZUxsazYrLy9lVkhsLzkrZHZueEx5Ny84OVhsVjM5L2JWV0pyVjFhbFFnSWFGVmlkbjFvVmVMcU5Galdxb1M0WkZVSlVjR1VFcUs4Ukd1eTZuUktRQXNUdERDQjBZNFdKbWhoZ2hZbWFHRUMwMEFMRTdRd1FRc1R0REN4d0lXSnk2Y3ZMajcveCtWWFA2YzFBWitBMWdSbTE0ZldCSzVPZzJXdENVaExWaFBJZjFPQjFnUm9UWURXQkdoTmdOWUVhRTJBMWdTUzJ0R2FRS0lMclFsTUswWnJBakVsbHFRbXNBZ3ZLNnpUbHhWQ0FscVltRjBmV3BpNE9nMldxRERobjJJQjJRZmxDUmxUbmtpUWVSbFEvRllDN05vV0h1NUc1NDNKR3M5S0tJUjM5bm9ITjBEb0FUR1UzWGxuQTF6ZVFOcnhuTURDWVd5QXNEYnB1RGU0dDhXM09WYVFwSnMzYjA0bmVkRmhaVUpURGZnZXpzNFhwTmJFK2tvcHZqemdxOGpOTEw1ZUh0TkVwWk44aFFrWkEraUhNVHhCMWNqTHBlQlE2OTRNNWRXUU5CVW96RWxCbDBPdnkyRnVZUW5TYnQ5WjI5Kzh3V0ZzRVdXZW9aRnZlSHI4RU9wMEU1dld4WkpQWG1FbFFZNzFPNFQ5RGpQNnhUTFFNalVwU1lOQ2hCS0ZxV2pRNkZnYnpNQmpsYXBpWWpTeW5uNGMwWWZMK1FCTk1YYVIrUjM0ZUFjSjF5R2pQQWJyQUFteURQU3VhY1hvUFhFWVUyVGo1WURlSXA0OEFiMmxBdUxxME52TDNCUFFHMWJsMEtGS2ZBQzhPVXp4RjdHNnpxaGJtQkYxTitON3I3ZDEwTHQzZTdOMzY0WVBMREd1TzJRUk82dFVTZkc0dFhWNysxYVBoRWtwWkY1QTQ2Y1NyQ0xJT2RBbzV2L0VXUkE0TDdJeXhlQVZNVGl6L2lDNGsxR3RES1ZSVko1SkgwSGhpOTkvZXY2ckw3LzUvN09MeDU5ZE8weWNpV2lKTVhFMjVKMC9KcTRLQUdjQ3ZrVkN0ZWxQcXoycE00RXNkRHM4Rk5BN2xSZkU1aUg2SXp4UDlkZ0NtdytlWmh5ZGR3aVBQSTZuaytYUVduUHVhSzBwYXBYUWo2RGcwVStFMWlyam55eldBV0NES29zUjV4SVFVeEZBdjF6UVZnMWlZdmxXeG14MWp1VjR1UXh3cTg4UnVTRnJhOElyeEc1dy9Cdzh4WjRZd2RVWENzSVZJN0pneVJGalBncmhZbWFtRUk1Q3VDV0ZjUFZtSVFLajhDM0prTUszcFladmw3Lys4dUw5eHhTK0pRZ29mTXNVV3I5VytFMlovOU8ycGxJU3ZRa1FZZ2xhRVhwVFFialFTcUszUE5ZQmVwTUV2a0JoTWNXVmd3aEw0VlF4LzNFYlVMako4UVVhRS9PdWp0NTRxVmtHdTBHd3h3bnpRRzZTVnVHSkc1cjJTcWhORVVzZ05nanhaSDR4OEJwWEZxOGxBSjVJOFJyRmE3RUdpdGVXQksvVkZaNFZtM0xPRzYyaFY4eGhSMEViVGpFSzJwWWF0TkZuYmhTMHhZV2luTGFhM0dWRWJlcmNVVnMxRUNTb2ZBRnFremlOMVlwUVd4blc0VXVTbFdDbXdxdEsvdk0ycExCUzlpbGhKdS9LcUswa2FFcytvbnZkb0EwWlVSVXJnTFpTbUEzM1hHNHhIckpoTVZpd3pvaFJIZ1Z0TVROVDBFWkIyd0tDTmtWbUJUbWpSQnhTVXN4R01kc2JoOW5vZ3phSzJlSkMzeXpJcHMwZHNvbVN5b29GR0lqSGZYNG1Lek4vMWxhR2I0RFlTUFJOSTBIMDlabVF5WmY4dFU1Q3hrdi9XVnRrWlBwWkd6bGM0K2t6TmdyWEtGeEw5cnVXY0kza25VaEpZaFZWeUVsV0tGekRLVWJoMm5MRHRiOThBWCttOThNUEw1KytvSEROSjNpRDRWcnhaMjFlRXZ2cUlac1AwSzRjczBFbk0rL0hiQnhYQVFFSlJVL1pLa09nRE00aFpOT2k1empsUUthaWlBV3ZSMVlEbVZpK3MzM1lwaXpLaDIzSTJoci9xajlzVTVmM3d6YXVFSk1GU3c3WEFZdjZLSWlMbVptQ09BcmlsaFRFMVVXSkZXUVp2d0lSS1VWeE9NVW9pcnNHS083aTZmOG9pb3NJS0lyTEZIcXR2bTdqK1Zmd25xVEFOa3ZpSWZnNm84b1huaVhKYXl6ZkxBbUo4bGlUdnltWlBrRUV2czNJcXdXblNTSjl4U0tGU1ZuUDhKNmt4RXFsRUJ6QVBNSmM4SnVrU2F4YUdyMGhPMHBxQmZTbUNLeFE4bTFKZmhHQkc4blROM29pQ1FWdUZMakZDSllTdUFHUEpTb1N5YTg4MEpjbEtXNTdvM0FiZlZtUzRyYVlVRjdLY1VMWDdXVkptSlcrOWxOSmNFaEZLVHhUVXBBbFZxNENnckpZUjZlU1ZBT2FnaUJxUWo1d1F5b1hQUzBrNWozTHVTUWxvUnQ4V3VVanBjV0Fic2lTUWdYb1ZpK0ozZURJSVdoZE9PeEc4b01BOUtFYnhXNFV1OFVJbGhLNzFSV09WZFdjNTJrVXUxSHM5a1ppTjNvNENjVnVjYUgxTnd1OGlZdjYwTzNLdjNMTDRoazlhVlBac3FlU3dMY3d0YUtUSkt2K2NBR0c4U3dIa3JEOGduemxKbWt5MjVSTDQ3WHFMMG9xSXN1VmVVMXljZCtTTFAyd2JSNG5relRscGloZlQ4d21VTXoyaWpBYnpXeGVlV2JqeFlCOHdhL3Z1NUNpQkNjeVNVNkNFK2JhUVhvallkS2JmYUNBRHFOV2tOeEVOMG9HVlFHekU2SVFLbUtpVWc1b2p3VklWV1diNnZTclhiRll5Q21zd21Fb1lsR3ZXZWJyYmhCYnk1ekVsUmZlcmpEUzhQdzFqVE5oYlRCanB5WGlUQkZ4S3M3ZzdiRkl2cjlpdlE2TDZrdlU2K0IySmZxbDdjUVdMdnE1YmRTalZDMnVjR01tdXBCdXo3QlR5Z1ZVcjlJcHRFcFh1VXBIYTNMMGZZcEVXNVM1WnFhVnhKbHJadTU3YlROWFVzOWR2anczSHhVSTRzYU0raFROdyt2WFlDNVYwbFR1NzhNSkhNUmcybzQ5UXNUK0w1L0NhK0I5Z1p2VHZBc3Z5NEF1THlSRER0QWprdUdmSGdtM3lxK2kzeEZONXJiRmd1Q3JNUm1TaEF4SjRxci8rNThFc21TeVFlV0pFaVNwcktDY1FlV1pUNUZKektmTU5rL0NLdnJGb0xLQ2NvWWtaa2ppVnYxZitpR1FwWklOS2srVW9QSmxCVldZSjJnK2RCQTJnU3lOYkZCODN1S1RsYktDS3N3VVdud0NnU1NZeHMweVQ4aEo4RnhaUVRsRHlqTWVPa3VCUUJZLzJ6ekJ4YWZ5QkU0aUthaUM1NE9MRDM1Y1JHSkFZVGJQaDlZNWlUdFBDcW93VTJqdndoZnZDR1NKczg5VXVpWk1JS2lpTzlkaWl3ODlsUXJpY0t2UjBZOWhnUDRPVUVzREJCUUFBQUFJQUk2bWNWZ2s4TnY0T2dBQUFEb0FBQUFPQUFBQWNtVnNjeTlmY21Wc2N5NTRiV3l6c2EvSXpWRW9TeTBxenN6UHMxVXkxRE5RVWtqTlM4NVB5Y3hMdDFVcUxVblR0VkN5dCtQbHNnbEt6VWtzQWFvcHpzZ3NLTllIaWdBQVVFc0RCQlFBQUFBSUFJNm1jVmdrOE52NE9nQUFBRG9BQUFBVEFBQUFjbVZzY3k5d1lXZGxNVjl5Wld4ekxuaHRiTE94cjhqTlVTaExMU3JPek0relZUTFVNMUJTU00xTHprL0p6RXUzVlNvdFNkTzFVTEszNCtXeUNVck5TU3dCcWluT3lDd28xZ2VLQUFCUVN3TUVGQUFBQUFnQWpxWnhXQ1pGay95NkF3QUFZeDhBQUFrQUFBQjBhR1Z0WlM1NGJXenRXVXR2MDBBUXZpUHhIMWJMdVUwY3gzRXN4VlJ0YVVTbEJwVW00bkUwOWpxeDZxd2p4OUNXRXhkK0FCTHFBVzZJQXhjS0IyNEkvazBwK1JmTVBwekU5VU1CU2wvWWU0Z3ovbVpuZHI2WldXZlRXdGtmK3VnWkNjZGVRRTJzTEZjeEl0UU9ISS8yVGZ3MGNwZWFlT1gyelJ1dDNvQU15Ump1RUZ6aUc5cThZMksxZ2RFOWEwaE1QSG54NXVUMUJ5d2hNOWg2NEFjaHh6YlZHUHZqOFBQazNTRkczWUhsQkhzbXZsVlRxdnlhVitkVGNPMnV6ZTJ0MmphaGtRcHcxNjBybW1hRGJTSFR1VXczRE1WMVkxbVR5MXhpT0lvZXkycEN0NkU3TG9sbERTNXJPbloxcHFzSlhkZTJOVFdXS1VLWE9McXR4Yks2eE9sRU4zQmxZZDhUYytnWnRwb1o2eEcrVjZ1cVlUaEozNlg5aE8vSitDZ1MxMmcyMUtUdk1oYnp2cmNxTTk1U2JHNUFSTzNvRlBXVTdDSCtWRW54Qnd5UFNEc0loMWFFN2ovMTdOMk9OZDQxOFZJS3lkRnR6L2NsdUhjd2dwbTdnZTg1V2RCWmdOSE1XMGhnakI3SXRiSXJ4WWxZMzh4TTF1TXRqNUxjcDFQRVErTDFCeEd6cGl3MzROSXpiVTNoNjlhSVlkdStGUlVEdDYwb0lpSGxFVmJ5b1d1azc5SFZNQXoyT0JMS3R1czloNERWODFVMnFQTjdDandRRUtwRnVPQUtnbzhkNGdJRkJyOUVpWU95QmdibmlkSmlvaHA4NUR0UmliM0laTEtRcTVaSTFtSXVSUXRDbllCNVdjMUptSUtKV3BXNUZMK0E3RTlHT3pQRWhBOTQ2TkVJdW5EZUlzKzRLc3A2eU9oUFUwNGtZV1hhWDdPMFY4dTBQMk9HK0pSbE9SU1h3L20vOUpSNVh2UzZZK1M5N3FnMU5zcEUvNGQ5M3lGc3hGMmxjVDU5djdhc3NxdXNpcUtxMFBPcVF0UFpLS3ZpYktwQ1JydVpGKzI2emthNVRYQ1ZDeTJJUDZHSXozbWxDNklkME9qMDZkS3BhSWtvS0FZYjJkYXZFcTdvdmV3TTdVTHhaa1JXSHVjSnNqSk9aeWtGdVR5aDFlckowOXlUbzQvSDc3K2c5TEhlVkUwY2IxNmpWbEd3aFNkYVJYMEJoYjlxRmV3MFBORWNhamhKdjN6QktWamo1ZThTK1hrMFBZV1dnRlRtOXNnKzVNMnE3L1dwaWRjSkJkS3hPSmVHeUZoUHVsRXdFZzFXSlBUeDk2T2YzejVOM3I2Y2ZIMEZBRkFXTG9uTk9PZVBCeGx3K2Q5RStvQi9ZSVdXRFlaUjJ4cDYvb0dKTzU0ZEJ1UEFqZEJqNnk3eE1KTGN5U1lRNTR3Q2JtMCt5b3BaYXh1bTdJZldhSURrMGlEUk5xblQ5c0p4eE5OVTZLSHVpUEhIcHFweXdBNnJJd0dnemhaeG84elpPMVlJYVQ5R0VnMXpDeWpjOUZpODRITXRpS0pnbUxVRjhzWXRpTm9hWnliTkRJQ2dVUHZjSFNZVEZLU0N3K0Z4UUJiNWdadERoTWlYbWZIU3RkSzFTK1dhc3Focm1iOEovdGVvWFFyWDVoOGx1NTdjb2RoV0lxVlNBdC9rSGZ2RC9CZFFTd01FRkFBQUFBZ0FqcVp4V0doWTZHVlBFQUFBSHhJQUFBNEFBQUIwYUhWdFltNWhhV3d1YW5CbFo4V1ZlVkRUMlpiSEF4aVJOZXdJU3RJb3lLSklxMFFFSXhFZHNBa05rYjJCQjJta1d3d1JhVUdhQ0NHUlJaWUV5S2dnTFlySUVqRXNSbVZUQk1JU29NV1dKV3dDWWhaYVVDQ1MzMVBDVHhLU0Y5OU12YW1hbVQ5bTV2MHg5OWFwdXJmT3VhZnFVK2QrejFHOFZ2QWhlaGhQTDArSWlvb0s1RWZsaGlobUlTZS8zdjZwOVRYSlA1dERSZEVGMGQ4R2lZWGNWRlBaQlZIVlYxSFRWMUZ3SUFnSVJBWDZid0dRZjE4cXFtcGJvRnZWdDJsb2Fpa0RtdlVncWlwcWFxcGIxS0RRTFZ1VTNqU2xIN0pGSDJwZ2VjQjlxNkZmbFBxdWkwWUgwNjlWYk50OTRuRzNzZitvMk9yUW1ZUU1EVTBUMCsxbTV0WjdiR3p0N0oyUWg1MlB1TGllL0JjUHoxUGZlV0VDQW9PQ1EzNElEWXYrNmVlek1lZndzWW1Ya241TkpsNU95Y3k2bXAyVG0wZTlmcU9vK0diSmI3ZEtLNnVxR2ZkckhqQnJuelEyTmJlMFBuM1cxdFBMNmVzZitQM0ZJSGRzZkdKeTZ2WDBqRUE0LytlN2hjWDNINWFBdjM3NnZDWlpCNzlzZk9WU2dhajlBLzIvNWRKWGNxbHUyYUsyUmYwcmw0cHE4dGNBL1MxUXl3TmJEZHo5MUtNdUd1NDZtTDdONk1TMWlzZmRHcnNQK1l1Tnp5U01hcHBZT1Ftc2dhOW9meWY3bjRGbC9KL0kvZ0gySDF3ekVHMDFGV1h4MVBRaGFJaGNibHRKaGZ6dmpIMkVnc2ZPRW9UTzNid0M4ajRReThkbDh4cmZNcXBrYmlCV2ZGU1lYT0JtU1I3aE5hM1QzU0RuZ0wrUUtNQ0FTSWZQaG9MUnZTWnUwTTBpQlFTdmdieTFnbDBSQ0RmRE9Ta1BXOU1FZTMzY3BnSkgvYmtXSGx0ckxrWXhYUDFyM3cxKzZIUDNHQXdpK0ZmNG90YndJeGxKZTMzTG5CYkRHdXhQMDUyZGxud1BVT09xemVlc3pidzZ6MVp0d3lRMFJkdTkrR3UzMTh5MytUVTJCTThEQ1hGVzB4dkhQTWkreEdUSi9HWTlLVVM0dWhVMGRBZk5wQnFSeEVhaHlTM21zcHZtNkorYjdlaFlidzJTVi9YN3ljTmhONnNlZkNoeHBjc003bklIQ1VmMkpXbDVWejhsRkJVdTJPMmNhZXJYU2plOUtEYVZhNm9BMlBtU252Z01CV1I3QTVwL0I5ZmlkbzFmbm8vVGxlK1VZVnFBQytYejZOZkpmWEFUcnN3QjBPcE5jYVorQTFqY0xNZExvL0RLQjZTVEFxbUZUVWlFNzFzdWp6OUg1NVNGK09SWjBnUmxyTHhGdUFrZEE0YTlqdFV5RHA4K3Bic2FLK1pFTFhHYjBpcHZKREtDTCtZSFZBVzVlRDFnK2pOTnZsUllWU0l0N1F1dng4OTRSQWErK2RtTThZY2cyY3hxaW0xMktwNTZzQkRBazR0SGNkYXg1YzFwUGFIcEF2UjBwcVFaV00rNzRMU3NjOHBiL0d1SnVOeGJqRng0Y0tINzdrSVhPRHlQeTVjYnk2eEhrQlkydm9WcG5uSmVQMEsvL1hEajlxMTUxUytaWU8wbm54Rkg4bjV3VEFHQm9zRkdNVXVJVHU4MFcxSkFIc2V0ZGpWNDk3TjEzZXhrcHg4Qk5xSm5VZ3hwRCtqSEYwV2ZCTDJGc0t0a09IQ1l6dS93bGh4OW9vQmtaQzF0ckZQNXQ0V0xPVW1oVGZFRzUrQmJzeDIyamdXUE42eHA4WjVjMXNuLzhjMno4SUs5SHE4RzJ3VTVXVkhiWFFzRG1KR0JIM3JzTlRyeGczc1pxeFdYaXVwZUJGVDVOb1FWK21YaHh4akJTVFoybmdmOXJoN3BIb3BqT21ic0gvb3czZTlGN3ZYRDBkclFNaVBldkM5YnA2eWZ6bmNFYlpKa3J0bTNkVmt4Vm1qeGFmUk0vSG1KNFhzLzhLYUxLVVZtd056MjIvc25Ec3ZUVDhOL2Z5VGh6akxlK00vV3ZCOWVlUXl3d3pjcnlMQ1RnR0VmWElNcnR3Qlp2dUJ0WUYyQW9KRjJWeEE3cFFNelcyOExWNmVYNXhjNXcxZmc5ay9GcS9uTjJLMGsxd2xsYWVkaU9BanRab3ZFNCtQSWVGV2lkMUFhd3Y4SlBXRGswakw0MFdHTXBWOXlSdHcwaC9rOHY4MytXdFhlNEFwL1A2YnRlRkcwYlVDZFMvOVNzWGVyMFEwYUxUWVlhMDZrSXU4RXVWSkpvNG0wa0tZcXVQZmcva2w4Nm5lUnc2TGQ3MHR0SzU4V1pGQnQ3Nm4rWjJQdlpSTTZraVcweldzb2lqUll6aXZYSVJ1VGpNQXBjWTNuWnE0Ym5NV0oxeUF1ejY4WGRtcVEzRWNkS05FZEJBa2JIR1c5NU5jNXd1U3ZLRHZiWGVhOVpBUUJ1ekQ2ZTY3RDJyQ0I3QmdkTXluNzlreDcyOVBIa3g3eTRvMHFIRVFCNmZZZ29mR1Y1TUh5NXBKK1VVd2swTThXREdmam5qZ09ZUFVKT05YKzFuc3pzajFnZVEyNHU4dk5BZWlRcDg4WDdQQVhGN0lUSDRRU0o0ZDZzRkJpcGN2K1BXTkkyRFplQkw3Vi9Galh6ZUNTNzRJa3NmVVdTdWdmcVA0VlljV0JjeTVqRjVCeGJxRmpaUjBNZTRwMjg2OEJ2cmRMemZOL3JxL0YzS2I1NTFmQjhiaGJIdFYzUzA0WHZWc05QUnFLM0ZNcTdzRE9PNHVlU3c4VGVLcnk3UjhvanhFclZJU0VEbmJVeWZhSmk5cGlaRWJ4OHg4N29oakU1eDdnYmlCa1BtNWlsZXBJaWxCQXRvaDhRckFqMkN0eWRiQkY2N0xURVNSenFNV3A3aENqRDE2RmxDRlE4bTdlTmpjWGtoMzRzL1FZK1hkRUUxcjBRdm9UZVJpOW85T2NoQlNYOUlwZy9EOVMxRmNPVWNSWVljblZUak9RUEhVcWUxYVNBSTdXa2Z2TUI2anRhZmY2QkE0R2RzMXNLSjNLbFkrd3RTOWRKYkJOdW12d3J3UXNDNElDRWlBNzN3clFlOWw1bEVjbDZROWwxa0NBTUY1bWo1MEorUXNiUkFPd2ZyWVIyUnhIYkpXa0EvMVZVblg1akhsa28yQXVKYldxNGczZStTNUNuSk9IaW0rSUlMZ08zYW9JeDhHZ1Bmdk0xejdlYSttVTlncHhQWWljOHFia25oYndNakFsbUNoa0MrZ0dzMkR5RDFNazQzb2M2c2E1dTk5d0g1NUhicnA2SS9UQWhJM0pqNzBjdVBGVWc4UEhTeXhEWWt4UVUzdmorUGt6NDA0RkozYnR1dG5jZDhhQ0tJelN2UFRNN1ZGeHlIQWVmZEo2aGFWWndwbGdCZjhTV0R0TzVwWmVMQWdydHAwb1plcGlRaytVTndiZXVaNi9GRkRtN2NFdHpVeklyMlVPVWs5ZjlRcThmZ0hwRXVQUFpXNXZ1ajlzZVZzU0JHUTVOcndoVWlRam15elpvYlRhbHZPT2xvQjZGOXUwSmpzd2pIYThkTThONENnZlFVY2QrNldDTk4xS0xEa0ZhRGNrSFhoMjJmeGNuRGxQUUprSkVmQkUzbElqUWtxSnpHajNLYkJQaUp1dDY4VTF3bFpTcFZIaHBPTWdRUnBBWE9lWHIydytQQmVwUC9GUXJrS0ttMmdlemd4VFFGYnFwTkRYcjRtM09TVVNSS1BIeDNRbU1VUlluT1VhTWJIQUVORG1ZUDF1QnRrdk9ZL0FuQ21TaGhRTlRrazBnZVJjVWlJL3dsQklFYm1MUXlMbFUvTHBESW9GdU5qUGJ1TDFwQjBLbmRpM1Z1RDFtYWRMcFBjOUlUcEw4c1dSSlE1WDYvOTFmMW1WRXE5azVIUGN3WVhoNzlzMnExRit3c3RPczJuWTJYaGhmTFljUmU3aU5jR29uZHRCcVFDWHE0Q2N4ZXJMaHlsTkxabFNMK0w3WmJrZHZlK3RMaGdlTDZiMWx6cHpmbXVIM1FmanV6dWRubzY1T1lMR3VpeDRNNSs5RThSSnczczNKUFJFUVVGaXJ6NkJtUmlOdjNOQU41K3BsQlBEYXl6UVB1QjBiR2tTSHVVa1hQUU52RjFqN3YrYzVlenArMnJJR1N6Q3Q0bzJmM2NmYXNDODZLbE1hTERHTTErTjUxdWFUMWdiM2RsWkE5MGJXZWZUdkpnSUxrcm1OdStpS1B5MFE3M2xqNUpYV01rTjhnbWNHY2xka0RvWGMxTFowZ3ZsWERlN2tVc0kwMVBpS1dGTi94eVdjL2NBenBqU2pTcDFoSUtZZFF4NFVSaDNjQktuK2VGR21ETXRLVjc3blA0SHZZY05CQWYyRE8veFFBOHVGdzJWYi9NU1lLbE0vaXdsRjI0RlRrbjlaWGhnenkyeGxCUEd5MGRaQ0tUbE04NlNTbkJBZWlJTUREa0p4T1RLTE1UcllRQUtiakFtdDVrR3oxTDBlT0NPbmdTQ2M1dlBVQlU4ODc1N29uRTlCU0VqZzZuQ1lUMlozMloyZmFjTEhnN25OcS9tODFxUzg5cGg4N1BvTEp3eCtWdUVMcGpUUlRiYnZFSWhzUExhb0czRGx4MHptbUhhUzhFS2lMN2NDTVFGMzBYcnpJUmZscFJDN3lTSE5heUV2V1ZIT1MrUk15dnhjdk9Sei9HNmVJMUUrSTE3ZU5kZjgrNmZTbjBRNjlyeFp3cTVPRWFuNEhyRVVsdkhoS1NCK1liUnBMOXZJNXVaZXZuQjIwSDRnbVJKdUJCNk5zMGF0MWttdUluUXljNlBqWm83RWhVVDJZRDBMSVNmWmtCZEo2cVo5cEdURndPamZLcnZOdThlWkhwYW1peTF0VDlwOXZCUGlnbTVhVndUbVdSd3A4YlhTT1I4WkN5L0RCKzBtSEpxZXBhSFBGZEpYWEQ5TDFQZzc1UEFXbjVNcGlrdUYwVkpJOGdURkhXM0E0Z0NuaDU1TzlGUllyaFpqT1RCU0JwaWRaRTdzTTZIcGFOK2ZpaUxBcG5LOFE0Ukt5QWNuME45cFlnZVJ4cENCMlU5cnc1ZXJTTFpnTW1DMUZsNjN1RU4rZTM3SDlxc3ZnMm5hZTNvaUlobmgrMTl4NmJoSGc5MHd3b1FlamdoaTFvTlRnbll1YVp3SGZGcXJ3akxLWWV5WTNFek5FbkNNMEE5c3gzUkFBNXd5SVlqc2lDQzlKZ3NHb3lxQVZ0ZzJnU2NYbnNpUmZCQjVoTlRGL21lUzJ6RTBYMmZ0V1FHdEZGOTZ4MSs4Ti9vS2NPTVc1dy95dkR0aE91VnhSNUtPdmRxU0w4TTQ3Zk83R0U0cnk3VkltMEhkZjBTcmVzUlZ2YTJyekNCU3k2MlBsYWIwMGRTSnp2SzI0U2YyNG9pU3IvczZGWTI1L0lzdEI3cGVBR0FGdEJGalh4YnN1RnlHRGFYckFlV2NDamlvUEpaZXY4bm0xeGt2QnFZMmVPNjBNRW5vbHlra1V0dDlDdk5jVHQ2NGZ1Qm1ON1pEcCtoR3c5aTcrNEVuSE9kNnV6MmpDQWJQTFhvV1FySUdTeG9DNk9SZktUZmtsOE1BK3B5clFQS21jS2s5Y3QzZ3dpeEoyNDdjY2NBV1VVQnlhcVQzTXJocEF5bnk1QjdtZ1dPcG1CR1BHaG5jbVZqY2NDVzlmR0NVMFR5NmVlZ0pTSHg4bnhmMi9WUEF0RkVyMDhWZHVPbEFxTDdDZFJRUUpSaUU3MVFRR2dvcGVpS0taOURweVp4dXAwSTRsR0JZKytxS3NrZVRLN29GcFRuS0NEYXNoMENlczdicmVLNSt2WFc0TGR3Y1hLbWt6ZENseGh6c3JWdC9FSThVdXMzcHpKVG44ZVBzbE9sTDU5UFY3V0c3bjhZVTFaZExPa1gyZ2wvNFZhdDVVZGNmakdHQ1NyR2tJY09WUGtYaDU0Z0lIS1o1c1VNKzBSbDRXM2JMbDU2WTVBZlhXeWZrUFdsbEJvOG5lQld4STBVbWNkT1pURldFOTN3ZzVNNSszWi91Vm9ySDBzcHlheGZDN2NJa1d2U3BGYkVWQTdjWUxUK202bDJkMkJBOHF1UFZwZUpjKy8zMGt0dDYxVHJsczBxT1N3c3ZPL0JEMi9jaVMyVGtlaVIralBqT3ZXbjBjVUh1QS9SaDFneU5UNTJ0bEVpR1pFWkkwUUVxUjU1ZWdiZEYvK2FKeWxvMzZ4MmNueWRLTFFSN1piYWdkRWNWOU1yblZieXdVNHQ4UW41cUNtNmtTV2FBNlJ5azZHNjVIc3lQNkExbTJSWkNYWVJjYjRsUFg0ZzlTVm5GT1R5UEVCS1BKKzFsTkdaQ0U1TDdVbm1tL2RJSG56ZWR0THhGckNZQVE1M21UdlNVRWdCemx6MkRiZ09MRXVJQUlPZWpVcEtFeHdMNkh0cjBnNVFWallCUndFOWQyMVlhN21ObFk3YVVSY0p4a2VPcngwelZQYmtNTThhNDZ3UXljVTMycmFUbU9kMUxxNCszRG9FSHBObHM3S00xWEg5aGFtTnNoZFkvbDUzWkhpNnY4RjVlMFRpRUtIMGd0TTc0NkREdGZZMzJ2SVpRUW5kL1hvWEYrOHNOVnRWMlhrR3p2dHF4bmtGK0MvY1lWdWhqa25OUHBTYnlnajNYeE1KbkFDd1oxSHdrL2twenFwcU5Wc2NoQVAzbVRRSVlUa2o0SHpYMjhOaWRCYUtVTUhqa1g1ODBpaVdOd2gxMUlLQXFhd0xObUxwNjZWcklDSUN3T1pVUHp1Y3dsaHJxZGc0cXZ5MG56cW45bE5pZEx4OXB0b0Q1bUZtM255V1VycWZ3UEJLUWljYUtLRzVXWUlkN2ZwaW1tUlpXVFJUMGxFdWtyV1QrQ2tjY0N3Z0JUaG50ME1GTUIzd0FpOFV3T1VtRGV0Rmh1SVBjMlBiV2lwU3pyYmRSSURKNVYzWURZUUNjZ0VyQzEyVUdkVXBJSlZEblRmQm8rSmtnUUxTaGMzWndQWENzczBqNjZyQmsxNFRKQnlyejRRdFZFRE1pTXAyNUVyUEpWSG1IU2hDMDBLVWx4QzdrM1JpU2hZMFR6RUJiL1IxT2dNaHVlMStRcGdlc1lvVDF0OVl1K3phdC9idTNlY25tTzlFZmRINDRKNVVhRzcvbWRqVVdNT0Z2Z0FxeG9rcHRMVDU0M0ZReHhjcEpzU3Z4bmkvNTV1aWFNeWRYV1ZtSjVydUswK3ZBakp1RkFrWjJtaFhwclhtTDdWenNVbTFBZGRyc05QK1RFMTkycDlsWVhmTFBJeENybCs2YXVSM0hQci9iQWpGOU44QVVFc0JBaFFERkFBQUFBZ0FqcVp4V0k0aXJrS3BBUUFBNlFNQUFBd0FDUUFBQUFBQUFBQUFBTGFCQUFBQUFHUnZZM1Z0Wlc1MExuaHRiRlZVQlFBSGpPZjJaVkJMQVFJVUF4UUFBQUFJQUk2bWNWajZnVWZIVHc4QUFKSFlBQUFQQUFrQUFBQUFBQUFBQUFDMmdkTUJBQUJ3WVdkbGN5OXdZV2RsTVM1NGJXeFZWQVVBQjR6bjltVlFTd0VDRkFNVUFBQUFDQUNPcG5GWUpQRGIrRG9BQUFBNkFBQUFEZ0FKQUFBQUFBQUFBQUFBdG9GUEVRQUFjbVZzY3k5ZmNtVnNjeTU0Yld4VlZBVUFCNHpuOW1WUVN3RUNGQU1VQUFBQUNBQ09wbkZZSlBEYitEb0FBQUE2QUFBQUV3QUpBQUFBQUFBQUFBQUF0b0cxRVFBQWNtVnNjeTl3WVdkbE1WOXlaV3h6TG5odGJGVlVCUUFIak9mMlpWQkxBUUlVQXhRQUFBQUlBSTZtY1ZnbVJaUDh1Z01BQUdNZkFBQUpBQWtBQUFBQUFBQUFBQUMyZ1NBU0FBQjBhR1Z0WlM1NGJXeFZWQVVBQjR6bjltVlFTd0VDRkFNVUFBQUFDQUNPcG5GWWFGam9aVThRQUFBZkVnQUFEZ0FKQUFBQUFBQUFBQUFBdG9FQkZnQUFkR2gxYldKdVlXbHNMbXB3WldkVlZBVUFCNHpuOW1WUVN3VUdBQUFBQUFZQUJnQ2RBUUFBZkNZQUFBQUEiLAoJIkZpbGVOYW1lIiA6ICLlgqjog73ns7vnu5/mi5PmiZEuZWRkeCIKfQo="/>
    </extobj>
  </extobjs>
</s:customData>
</file>

<file path=customXml/itemProps2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3644</Words>
  <Application>WPS 表格</Application>
  <PresentationFormat>宽屏</PresentationFormat>
  <Paragraphs>430</Paragraphs>
  <Slides>23</Slides>
  <Notes>17</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23</vt:i4>
      </vt:variant>
    </vt:vector>
  </HeadingPairs>
  <TitlesOfParts>
    <vt:vector size="42" baseType="lpstr">
      <vt:lpstr>Arial</vt:lpstr>
      <vt:lpstr>宋体</vt:lpstr>
      <vt:lpstr>Wingdings</vt:lpstr>
      <vt:lpstr>微软雅黑</vt:lpstr>
      <vt:lpstr>汉仪旗黑</vt:lpstr>
      <vt:lpstr>Arial</vt:lpstr>
      <vt:lpstr>汉仪书宋二KW</vt:lpstr>
      <vt:lpstr>Arial Bold</vt:lpstr>
      <vt:lpstr>等线</vt:lpstr>
      <vt:lpstr>Times New Roman</vt:lpstr>
      <vt:lpstr>Wingdings</vt:lpstr>
      <vt:lpstr>微软雅黑</vt:lpstr>
      <vt:lpstr>宋体</vt:lpstr>
      <vt:lpstr>Arial Unicode MS</vt:lpstr>
      <vt:lpstr>汉仪中等线KW</vt:lpstr>
      <vt:lpstr>Office 主题​​</vt:lpstr>
      <vt:lpstr>1_Office 主题​​</vt:lpstr>
      <vt:lpstr>Equation.DSMT4</vt:lpstr>
      <vt:lpstr>Equation.DSMT4</vt:lpstr>
      <vt:lpstr>华能阳江雷平海上风电场储能运行方案设计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感谢各位答辩评审的倾听和指导！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Administrator</dc:creator>
  <cp:keywords>51PPT模板网</cp:keywords>
  <cp:lastModifiedBy>生水</cp:lastModifiedBy>
  <cp:revision>1262</cp:revision>
  <dcterms:created xsi:type="dcterms:W3CDTF">2024-08-29T12:55:50Z</dcterms:created>
  <dcterms:modified xsi:type="dcterms:W3CDTF">2024-08-29T12:55:50Z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2019-05-12T13:52:59.5336336Z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1d984c1c-ddc6-4a97-a7ef-97467eba5f26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F215EB3EAAEE0D2CD66FD066270C77EB_43</vt:lpwstr>
  </property>
  <property fmtid="{D5CDD505-2E9C-101B-9397-08002B2CF9AE}" pid="12" name="KSOProductBuildVer">
    <vt:lpwstr>2052-6.10.1.8873</vt:lpwstr>
  </property>
</Properties>
</file>